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283" r:id="rId6"/>
    <p:sldId id="259" r:id="rId7"/>
    <p:sldId id="257" r:id="rId8"/>
    <p:sldId id="285" r:id="rId9"/>
    <p:sldId id="286" r:id="rId10"/>
    <p:sldId id="287" r:id="rId11"/>
    <p:sldId id="288" r:id="rId12"/>
    <p:sldId id="289" r:id="rId13"/>
    <p:sldId id="290" r:id="rId14"/>
    <p:sldId id="258" r:id="rId15"/>
    <p:sldId id="261" r:id="rId16"/>
    <p:sldId id="260" r:id="rId17"/>
    <p:sldId id="276" r:id="rId18"/>
    <p:sldId id="262" r:id="rId19"/>
    <p:sldId id="264" r:id="rId20"/>
    <p:sldId id="291" r:id="rId21"/>
    <p:sldId id="292" r:id="rId22"/>
    <p:sldId id="293" r:id="rId23"/>
    <p:sldId id="266" r:id="rId24"/>
    <p:sldId id="280" r:id="rId25"/>
    <p:sldId id="267" r:id="rId26"/>
    <p:sldId id="268" r:id="rId27"/>
    <p:sldId id="270" r:id="rId28"/>
    <p:sldId id="277" r:id="rId29"/>
    <p:sldId id="269" r:id="rId30"/>
    <p:sldId id="272" r:id="rId31"/>
    <p:sldId id="278" r:id="rId32"/>
    <p:sldId id="284" r:id="rId33"/>
    <p:sldId id="275" r:id="rId34"/>
    <p:sldId id="281" r:id="rId35"/>
    <p:sldId id="294" r:id="rId36"/>
    <p:sldId id="295"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973" autoAdjust="0"/>
    <p:restoredTop sz="94660"/>
  </p:normalViewPr>
  <p:slideViewPr>
    <p:cSldViewPr snapToGrid="0">
      <p:cViewPr varScale="1">
        <p:scale>
          <a:sx n="74" d="100"/>
          <a:sy n="74" d="100"/>
        </p:scale>
        <p:origin x="26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21" Type="http://schemas.openxmlformats.org/officeDocument/2006/relationships/slide" Target="slides/slide17.xml"/><Relationship Id="rId34" Type="http://schemas.openxmlformats.org/officeDocument/2006/relationships/slide" Target="slides/slide30.xml"/><Relationship Id="rId42"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gela Thomas" userId="71668afa-ea13-48bd-92f2-a8917257b357" providerId="ADAL" clId="{A5946B12-4D76-4EF3-8A23-81C1EF6A81F1}"/>
    <pc:docChg chg="modSld">
      <pc:chgData name="Angela Thomas" userId="71668afa-ea13-48bd-92f2-a8917257b357" providerId="ADAL" clId="{A5946B12-4D76-4EF3-8A23-81C1EF6A81F1}" dt="2026-10-14T09:29:55.281" v="3" actId="14100"/>
      <pc:docMkLst>
        <pc:docMk/>
      </pc:docMkLst>
      <pc:sldChg chg="modSp">
        <pc:chgData name="Angela Thomas" userId="71668afa-ea13-48bd-92f2-a8917257b357" providerId="ADAL" clId="{A5946B12-4D76-4EF3-8A23-81C1EF6A81F1}" dt="2026-10-14T09:29:33.386" v="1" actId="20577"/>
        <pc:sldMkLst>
          <pc:docMk/>
          <pc:sldMk cId="3891031411" sldId="256"/>
        </pc:sldMkLst>
        <pc:spChg chg="mod">
          <ac:chgData name="Angela Thomas" userId="71668afa-ea13-48bd-92f2-a8917257b357" providerId="ADAL" clId="{A5946B12-4D76-4EF3-8A23-81C1EF6A81F1}" dt="2026-10-14T09:29:33.386" v="1" actId="20577"/>
          <ac:spMkLst>
            <pc:docMk/>
            <pc:sldMk cId="3891031411" sldId="256"/>
            <ac:spMk id="3" creationId="{00000000-0000-0000-0000-000000000000}"/>
          </ac:spMkLst>
        </pc:spChg>
      </pc:sldChg>
      <pc:sldChg chg="modSp">
        <pc:chgData name="Angela Thomas" userId="71668afa-ea13-48bd-92f2-a8917257b357" providerId="ADAL" clId="{A5946B12-4D76-4EF3-8A23-81C1EF6A81F1}" dt="2026-10-14T09:29:45.913" v="2" actId="14100"/>
        <pc:sldMkLst>
          <pc:docMk/>
          <pc:sldMk cId="1277417149" sldId="288"/>
        </pc:sldMkLst>
        <pc:picChg chg="mod">
          <ac:chgData name="Angela Thomas" userId="71668afa-ea13-48bd-92f2-a8917257b357" providerId="ADAL" clId="{A5946B12-4D76-4EF3-8A23-81C1EF6A81F1}" dt="2026-10-14T09:29:45.913" v="2" actId="14100"/>
          <ac:picMkLst>
            <pc:docMk/>
            <pc:sldMk cId="1277417149" sldId="288"/>
            <ac:picMk id="5" creationId="{00000000-0000-0000-0000-000000000000}"/>
          </ac:picMkLst>
        </pc:picChg>
      </pc:sldChg>
      <pc:sldChg chg="modSp">
        <pc:chgData name="Angela Thomas" userId="71668afa-ea13-48bd-92f2-a8917257b357" providerId="ADAL" clId="{A5946B12-4D76-4EF3-8A23-81C1EF6A81F1}" dt="2026-10-14T09:29:55.281" v="3" actId="14100"/>
        <pc:sldMkLst>
          <pc:docMk/>
          <pc:sldMk cId="4050990463" sldId="290"/>
        </pc:sldMkLst>
        <pc:picChg chg="mod">
          <ac:chgData name="Angela Thomas" userId="71668afa-ea13-48bd-92f2-a8917257b357" providerId="ADAL" clId="{A5946B12-4D76-4EF3-8A23-81C1EF6A81F1}" dt="2026-10-14T09:29:55.281" v="3" actId="14100"/>
          <ac:picMkLst>
            <pc:docMk/>
            <pc:sldMk cId="4050990463" sldId="290"/>
            <ac:picMk id="3" creationId="{00000000-0000-0000-0000-000000000000}"/>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2D414F7-9E21-4CBD-8A08-2B4A6F555F7F}"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US"/>
        </a:p>
      </dgm:t>
    </dgm:pt>
    <dgm:pt modelId="{DB3A9B09-C1FD-4DD0-9635-B30B241CF4AB}">
      <dgm:prSet phldrT="[Text]"/>
      <dgm:spPr>
        <a:solidFill>
          <a:schemeClr val="accent2"/>
        </a:solidFill>
      </dgm:spPr>
      <dgm:t>
        <a:bodyPr/>
        <a:lstStyle/>
        <a:p>
          <a:r>
            <a:rPr lang="en-US" dirty="0">
              <a:latin typeface="Calibri" panose="020F0502020204030204" pitchFamily="34" charset="0"/>
            </a:rPr>
            <a:t>Communication and Interaction </a:t>
          </a:r>
        </a:p>
      </dgm:t>
    </dgm:pt>
    <dgm:pt modelId="{AFB124BF-7CDB-46AD-AF38-B89398F7B37A}" type="parTrans" cxnId="{D8F94853-4112-4410-9F49-5F2B8B429CED}">
      <dgm:prSet/>
      <dgm:spPr/>
      <dgm:t>
        <a:bodyPr/>
        <a:lstStyle/>
        <a:p>
          <a:endParaRPr lang="en-US"/>
        </a:p>
      </dgm:t>
    </dgm:pt>
    <dgm:pt modelId="{03CC3F1E-E106-40C3-9D52-6F6660F3645B}" type="sibTrans" cxnId="{D8F94853-4112-4410-9F49-5F2B8B429CED}">
      <dgm:prSet/>
      <dgm:spPr/>
      <dgm:t>
        <a:bodyPr/>
        <a:lstStyle/>
        <a:p>
          <a:endParaRPr lang="en-US"/>
        </a:p>
      </dgm:t>
    </dgm:pt>
    <dgm:pt modelId="{F0983EB4-C396-4976-BFBE-4CEC00DBFAAF}">
      <dgm:prSet phldrT="[Text]"/>
      <dgm:spPr>
        <a:solidFill>
          <a:schemeClr val="accent2">
            <a:lumMod val="20000"/>
            <a:lumOff val="80000"/>
            <a:alpha val="90000"/>
          </a:schemeClr>
        </a:solidFill>
      </dgm:spPr>
      <dgm:t>
        <a:bodyPr/>
        <a:lstStyle/>
        <a:p>
          <a:r>
            <a:rPr lang="en-US" dirty="0">
              <a:latin typeface="Calibri" panose="020F0502020204030204" pitchFamily="34" charset="0"/>
            </a:rPr>
            <a:t>Autism Spectrum Disorder (ASD)</a:t>
          </a:r>
        </a:p>
      </dgm:t>
    </dgm:pt>
    <dgm:pt modelId="{B5275C58-25CF-4789-936F-158B43452D71}" type="parTrans" cxnId="{B9E17C54-60BD-4E7F-B1C5-CEBD12ACB696}">
      <dgm:prSet/>
      <dgm:spPr/>
      <dgm:t>
        <a:bodyPr/>
        <a:lstStyle/>
        <a:p>
          <a:endParaRPr lang="en-US"/>
        </a:p>
      </dgm:t>
    </dgm:pt>
    <dgm:pt modelId="{1113931D-3DAF-4AC0-840F-8FA9BF23F449}" type="sibTrans" cxnId="{B9E17C54-60BD-4E7F-B1C5-CEBD12ACB696}">
      <dgm:prSet/>
      <dgm:spPr/>
      <dgm:t>
        <a:bodyPr/>
        <a:lstStyle/>
        <a:p>
          <a:endParaRPr lang="en-US"/>
        </a:p>
      </dgm:t>
    </dgm:pt>
    <dgm:pt modelId="{416C4815-A37E-4AFE-8D46-9BD40C09FC42}">
      <dgm:prSet phldrT="[Text]"/>
      <dgm:spPr>
        <a:solidFill>
          <a:schemeClr val="accent2">
            <a:lumMod val="20000"/>
            <a:lumOff val="80000"/>
            <a:alpha val="90000"/>
          </a:schemeClr>
        </a:solidFill>
      </dgm:spPr>
      <dgm:t>
        <a:bodyPr/>
        <a:lstStyle/>
        <a:p>
          <a:r>
            <a:rPr lang="en-US" dirty="0">
              <a:latin typeface="Calibri" panose="020F0502020204030204" pitchFamily="34" charset="0"/>
            </a:rPr>
            <a:t>Speech and Language Difficulties </a:t>
          </a:r>
        </a:p>
      </dgm:t>
    </dgm:pt>
    <dgm:pt modelId="{B503AF6E-B516-4E9E-B42D-A853E4A9B406}" type="parTrans" cxnId="{423A6FFD-17CE-439D-B5BF-DF5AAFC29206}">
      <dgm:prSet/>
      <dgm:spPr/>
      <dgm:t>
        <a:bodyPr/>
        <a:lstStyle/>
        <a:p>
          <a:endParaRPr lang="en-US"/>
        </a:p>
      </dgm:t>
    </dgm:pt>
    <dgm:pt modelId="{4F877DE0-329F-4824-9250-2B0A24AA0E00}" type="sibTrans" cxnId="{423A6FFD-17CE-439D-B5BF-DF5AAFC29206}">
      <dgm:prSet/>
      <dgm:spPr/>
      <dgm:t>
        <a:bodyPr/>
        <a:lstStyle/>
        <a:p>
          <a:endParaRPr lang="en-US"/>
        </a:p>
      </dgm:t>
    </dgm:pt>
    <dgm:pt modelId="{614BB3F6-7C10-4683-83CD-CA41CF24DAC5}">
      <dgm:prSet phldrT="[Text]"/>
      <dgm:spPr>
        <a:solidFill>
          <a:schemeClr val="accent3"/>
        </a:solidFill>
      </dgm:spPr>
      <dgm:t>
        <a:bodyPr/>
        <a:lstStyle/>
        <a:p>
          <a:r>
            <a:rPr lang="en-US" dirty="0">
              <a:latin typeface="Calibri" panose="020F0502020204030204" pitchFamily="34" charset="0"/>
            </a:rPr>
            <a:t>Cognition and Learning </a:t>
          </a:r>
        </a:p>
      </dgm:t>
    </dgm:pt>
    <dgm:pt modelId="{A48A7EDB-D362-4BB3-AAA5-BA2886648441}" type="parTrans" cxnId="{4FE77E99-16AA-4F3D-AB7E-B8633A68EDD0}">
      <dgm:prSet/>
      <dgm:spPr/>
      <dgm:t>
        <a:bodyPr/>
        <a:lstStyle/>
        <a:p>
          <a:endParaRPr lang="en-US"/>
        </a:p>
      </dgm:t>
    </dgm:pt>
    <dgm:pt modelId="{25494560-54D6-4FEC-A31C-D378C34453DD}" type="sibTrans" cxnId="{4FE77E99-16AA-4F3D-AB7E-B8633A68EDD0}">
      <dgm:prSet/>
      <dgm:spPr/>
      <dgm:t>
        <a:bodyPr/>
        <a:lstStyle/>
        <a:p>
          <a:endParaRPr lang="en-US"/>
        </a:p>
      </dgm:t>
    </dgm:pt>
    <dgm:pt modelId="{479A5D5B-BD08-452A-A64C-484FA8049642}">
      <dgm:prSet phldrT="[Text]"/>
      <dgm:spPr>
        <a:solidFill>
          <a:schemeClr val="accent3">
            <a:lumMod val="20000"/>
            <a:lumOff val="80000"/>
            <a:alpha val="90000"/>
          </a:schemeClr>
        </a:solidFill>
      </dgm:spPr>
      <dgm:t>
        <a:bodyPr/>
        <a:lstStyle/>
        <a:p>
          <a:r>
            <a:rPr lang="en-US" dirty="0">
              <a:latin typeface="Calibri" panose="020F0502020204030204" pitchFamily="34" charset="0"/>
            </a:rPr>
            <a:t>Specific learning difficulties, including dyslexia, dyspraxia, dyscalculia</a:t>
          </a:r>
        </a:p>
      </dgm:t>
    </dgm:pt>
    <dgm:pt modelId="{00AC7CA7-FE2C-4385-B563-29B9A90E5770}" type="parTrans" cxnId="{497F1764-24B2-4F6E-A4FB-B998AFD811B1}">
      <dgm:prSet/>
      <dgm:spPr/>
      <dgm:t>
        <a:bodyPr/>
        <a:lstStyle/>
        <a:p>
          <a:endParaRPr lang="en-US"/>
        </a:p>
      </dgm:t>
    </dgm:pt>
    <dgm:pt modelId="{DDE223ED-FF3A-47D4-996C-C6C238EA852E}" type="sibTrans" cxnId="{497F1764-24B2-4F6E-A4FB-B998AFD811B1}">
      <dgm:prSet/>
      <dgm:spPr/>
      <dgm:t>
        <a:bodyPr/>
        <a:lstStyle/>
        <a:p>
          <a:endParaRPr lang="en-US"/>
        </a:p>
      </dgm:t>
    </dgm:pt>
    <dgm:pt modelId="{141C1857-BD2D-4B18-A34C-A11610628E77}">
      <dgm:prSet phldrT="[Text]"/>
      <dgm:spPr>
        <a:solidFill>
          <a:schemeClr val="accent3">
            <a:lumMod val="20000"/>
            <a:lumOff val="80000"/>
            <a:alpha val="90000"/>
          </a:schemeClr>
        </a:solidFill>
      </dgm:spPr>
      <dgm:t>
        <a:bodyPr/>
        <a:lstStyle/>
        <a:p>
          <a:r>
            <a:rPr lang="en-US" dirty="0">
              <a:latin typeface="Calibri" panose="020F0502020204030204" pitchFamily="34" charset="0"/>
            </a:rPr>
            <a:t>Moderate learning difficulties </a:t>
          </a:r>
        </a:p>
      </dgm:t>
    </dgm:pt>
    <dgm:pt modelId="{0725127B-ACB1-4584-B878-526B190D6F2A}" type="parTrans" cxnId="{E4A758BC-938C-4026-B058-A513588C3585}">
      <dgm:prSet/>
      <dgm:spPr/>
      <dgm:t>
        <a:bodyPr/>
        <a:lstStyle/>
        <a:p>
          <a:endParaRPr lang="en-US"/>
        </a:p>
      </dgm:t>
    </dgm:pt>
    <dgm:pt modelId="{463CA1BB-5977-4138-AB26-609A7C8F10AC}" type="sibTrans" cxnId="{E4A758BC-938C-4026-B058-A513588C3585}">
      <dgm:prSet/>
      <dgm:spPr/>
      <dgm:t>
        <a:bodyPr/>
        <a:lstStyle/>
        <a:p>
          <a:endParaRPr lang="en-US"/>
        </a:p>
      </dgm:t>
    </dgm:pt>
    <dgm:pt modelId="{9BCB8EF3-5DFE-4FBE-8113-74372EF7543C}">
      <dgm:prSet phldrT="[Text]"/>
      <dgm:spPr>
        <a:solidFill>
          <a:schemeClr val="accent4"/>
        </a:solidFill>
      </dgm:spPr>
      <dgm:t>
        <a:bodyPr/>
        <a:lstStyle/>
        <a:p>
          <a:r>
            <a:rPr lang="en-US" dirty="0">
              <a:latin typeface="Calibri" panose="020F0502020204030204" pitchFamily="34" charset="0"/>
            </a:rPr>
            <a:t>Social, Emotional and Mental Health </a:t>
          </a:r>
        </a:p>
      </dgm:t>
    </dgm:pt>
    <dgm:pt modelId="{4CD9CA36-9513-41C5-B40E-6BC958A252CF}" type="parTrans" cxnId="{CCEC1B68-6609-4824-85EB-986C23F0A9E0}">
      <dgm:prSet/>
      <dgm:spPr/>
      <dgm:t>
        <a:bodyPr/>
        <a:lstStyle/>
        <a:p>
          <a:endParaRPr lang="en-US"/>
        </a:p>
      </dgm:t>
    </dgm:pt>
    <dgm:pt modelId="{873882A8-C667-4A76-85BB-F36160A4A79E}" type="sibTrans" cxnId="{CCEC1B68-6609-4824-85EB-986C23F0A9E0}">
      <dgm:prSet/>
      <dgm:spPr/>
      <dgm:t>
        <a:bodyPr/>
        <a:lstStyle/>
        <a:p>
          <a:endParaRPr lang="en-US"/>
        </a:p>
      </dgm:t>
    </dgm:pt>
    <dgm:pt modelId="{B58D3247-0581-4719-B186-2293228AB653}">
      <dgm:prSet phldrT="[Text]"/>
      <dgm:spPr>
        <a:solidFill>
          <a:schemeClr val="accent4">
            <a:lumMod val="20000"/>
            <a:lumOff val="80000"/>
            <a:alpha val="90000"/>
          </a:schemeClr>
        </a:solidFill>
      </dgm:spPr>
      <dgm:t>
        <a:bodyPr/>
        <a:lstStyle/>
        <a:p>
          <a:r>
            <a:rPr lang="en-US" dirty="0">
              <a:latin typeface="Calibri" panose="020F0502020204030204" pitchFamily="34" charset="0"/>
            </a:rPr>
            <a:t>Attention Deficit Hyperactivity Disorder (ADHD)</a:t>
          </a:r>
        </a:p>
      </dgm:t>
    </dgm:pt>
    <dgm:pt modelId="{4DE6762E-4E27-4B81-9F53-A43C200411DF}" type="parTrans" cxnId="{0F0B25DF-48E2-4971-AC0C-48744AD3C247}">
      <dgm:prSet/>
      <dgm:spPr/>
      <dgm:t>
        <a:bodyPr/>
        <a:lstStyle/>
        <a:p>
          <a:endParaRPr lang="en-US"/>
        </a:p>
      </dgm:t>
    </dgm:pt>
    <dgm:pt modelId="{8D8C9C0B-FA08-4592-ACD2-D362EA26C684}" type="sibTrans" cxnId="{0F0B25DF-48E2-4971-AC0C-48744AD3C247}">
      <dgm:prSet/>
      <dgm:spPr/>
      <dgm:t>
        <a:bodyPr/>
        <a:lstStyle/>
        <a:p>
          <a:endParaRPr lang="en-US"/>
        </a:p>
      </dgm:t>
    </dgm:pt>
    <dgm:pt modelId="{4DE3BD1B-B63A-4856-A249-0BD8BD2938D1}">
      <dgm:prSet phldrT="[Text]"/>
      <dgm:spPr>
        <a:solidFill>
          <a:schemeClr val="accent4">
            <a:lumMod val="20000"/>
            <a:lumOff val="80000"/>
            <a:alpha val="90000"/>
          </a:schemeClr>
        </a:solidFill>
      </dgm:spPr>
      <dgm:t>
        <a:bodyPr/>
        <a:lstStyle/>
        <a:p>
          <a:r>
            <a:rPr lang="en-US" dirty="0">
              <a:latin typeface="Calibri" panose="020F0502020204030204" pitchFamily="34" charset="0"/>
            </a:rPr>
            <a:t>Anxiety </a:t>
          </a:r>
        </a:p>
      </dgm:t>
    </dgm:pt>
    <dgm:pt modelId="{834BE2B8-9699-4EF4-9791-A6556C2E49CA}" type="parTrans" cxnId="{3C96CD50-B94F-4B36-B7C3-34131EFD017D}">
      <dgm:prSet/>
      <dgm:spPr/>
      <dgm:t>
        <a:bodyPr/>
        <a:lstStyle/>
        <a:p>
          <a:endParaRPr lang="en-US"/>
        </a:p>
      </dgm:t>
    </dgm:pt>
    <dgm:pt modelId="{EB70CD69-92DC-4C8E-9CC3-37408835E4AD}" type="sibTrans" cxnId="{3C96CD50-B94F-4B36-B7C3-34131EFD017D}">
      <dgm:prSet/>
      <dgm:spPr/>
      <dgm:t>
        <a:bodyPr/>
        <a:lstStyle/>
        <a:p>
          <a:endParaRPr lang="en-US"/>
        </a:p>
      </dgm:t>
    </dgm:pt>
    <dgm:pt modelId="{FA6C2A87-6EA7-4447-9A30-02EFE52A6695}">
      <dgm:prSet phldrT="[Text]"/>
      <dgm:spPr>
        <a:solidFill>
          <a:schemeClr val="accent4">
            <a:lumMod val="20000"/>
            <a:lumOff val="80000"/>
            <a:alpha val="90000"/>
          </a:schemeClr>
        </a:solidFill>
      </dgm:spPr>
      <dgm:t>
        <a:bodyPr/>
        <a:lstStyle/>
        <a:p>
          <a:r>
            <a:rPr lang="en-US" dirty="0">
              <a:latin typeface="Calibri" panose="020F0502020204030204" pitchFamily="34" charset="0"/>
            </a:rPr>
            <a:t>Attention Deficit Disorder (ADD</a:t>
          </a:r>
        </a:p>
      </dgm:t>
    </dgm:pt>
    <dgm:pt modelId="{80A91529-D6CC-4897-8B5E-867D58C1CE8E}" type="parTrans" cxnId="{63EA826E-EF69-4C7A-84DC-DED5C8B1730E}">
      <dgm:prSet/>
      <dgm:spPr/>
      <dgm:t>
        <a:bodyPr/>
        <a:lstStyle/>
        <a:p>
          <a:endParaRPr lang="en-US"/>
        </a:p>
      </dgm:t>
    </dgm:pt>
    <dgm:pt modelId="{7942D36F-4066-4826-9529-5A80FDAAEB2E}" type="sibTrans" cxnId="{63EA826E-EF69-4C7A-84DC-DED5C8B1730E}">
      <dgm:prSet/>
      <dgm:spPr/>
      <dgm:t>
        <a:bodyPr/>
        <a:lstStyle/>
        <a:p>
          <a:endParaRPr lang="en-US"/>
        </a:p>
      </dgm:t>
    </dgm:pt>
    <dgm:pt modelId="{F5E50A40-6D21-408A-A336-E10D953AFB24}">
      <dgm:prSet phldrT="[Text]"/>
      <dgm:spPr/>
      <dgm:t>
        <a:bodyPr/>
        <a:lstStyle/>
        <a:p>
          <a:r>
            <a:rPr lang="en-US" dirty="0">
              <a:latin typeface="Calibri" panose="020F0502020204030204" pitchFamily="34" charset="0"/>
            </a:rPr>
            <a:t>Sensory and/or </a:t>
          </a:r>
          <a:r>
            <a:rPr lang="en-US" dirty="0">
              <a:solidFill>
                <a:schemeClr val="bg1"/>
              </a:solidFill>
              <a:latin typeface="Calibri" panose="020F0502020204030204" pitchFamily="34" charset="0"/>
            </a:rPr>
            <a:t>Physical</a:t>
          </a:r>
          <a:r>
            <a:rPr lang="en-US" dirty="0">
              <a:latin typeface="Calibri" panose="020F0502020204030204" pitchFamily="34" charset="0"/>
            </a:rPr>
            <a:t> </a:t>
          </a:r>
        </a:p>
      </dgm:t>
    </dgm:pt>
    <dgm:pt modelId="{B922E88D-2BB8-4436-A579-3902EB5380A9}" type="parTrans" cxnId="{6FFD96CA-894D-45F2-AC1B-8B45DBE023FA}">
      <dgm:prSet/>
      <dgm:spPr/>
      <dgm:t>
        <a:bodyPr/>
        <a:lstStyle/>
        <a:p>
          <a:endParaRPr lang="en-US"/>
        </a:p>
      </dgm:t>
    </dgm:pt>
    <dgm:pt modelId="{B55FFFAA-7455-4B2F-BC10-F09143642943}" type="sibTrans" cxnId="{6FFD96CA-894D-45F2-AC1B-8B45DBE023FA}">
      <dgm:prSet/>
      <dgm:spPr/>
      <dgm:t>
        <a:bodyPr/>
        <a:lstStyle/>
        <a:p>
          <a:endParaRPr lang="en-US"/>
        </a:p>
      </dgm:t>
    </dgm:pt>
    <dgm:pt modelId="{01372C3C-54E4-4AD9-A542-29D52C8AD30A}">
      <dgm:prSet phldrT="[Text]"/>
      <dgm:spPr>
        <a:solidFill>
          <a:schemeClr val="accent1">
            <a:lumMod val="20000"/>
            <a:lumOff val="80000"/>
            <a:alpha val="90000"/>
          </a:schemeClr>
        </a:solidFill>
      </dgm:spPr>
      <dgm:t>
        <a:bodyPr/>
        <a:lstStyle/>
        <a:p>
          <a:r>
            <a:rPr lang="en-US" dirty="0">
              <a:latin typeface="Calibri" panose="020F0502020204030204" pitchFamily="34" charset="0"/>
            </a:rPr>
            <a:t>Hearing Impairments</a:t>
          </a:r>
        </a:p>
      </dgm:t>
    </dgm:pt>
    <dgm:pt modelId="{7565E24A-8387-4033-882E-B53CEBA895B2}" type="parTrans" cxnId="{1C3C7721-AD6C-4BE9-AD08-3D130642BADC}">
      <dgm:prSet/>
      <dgm:spPr/>
      <dgm:t>
        <a:bodyPr/>
        <a:lstStyle/>
        <a:p>
          <a:endParaRPr lang="en-US"/>
        </a:p>
      </dgm:t>
    </dgm:pt>
    <dgm:pt modelId="{4272528F-75B6-4D26-A78B-4EC97E99CE4E}" type="sibTrans" cxnId="{1C3C7721-AD6C-4BE9-AD08-3D130642BADC}">
      <dgm:prSet/>
      <dgm:spPr/>
      <dgm:t>
        <a:bodyPr/>
        <a:lstStyle/>
        <a:p>
          <a:endParaRPr lang="en-US"/>
        </a:p>
      </dgm:t>
    </dgm:pt>
    <dgm:pt modelId="{C25E00F6-FFC5-47F2-882B-6F55C64907EC}">
      <dgm:prSet phldrT="[Text]"/>
      <dgm:spPr>
        <a:solidFill>
          <a:schemeClr val="accent1">
            <a:lumMod val="20000"/>
            <a:lumOff val="80000"/>
            <a:alpha val="90000"/>
          </a:schemeClr>
        </a:solidFill>
      </dgm:spPr>
      <dgm:t>
        <a:bodyPr/>
        <a:lstStyle/>
        <a:p>
          <a:r>
            <a:rPr lang="en-US" dirty="0">
              <a:latin typeface="Calibri" panose="020F0502020204030204" pitchFamily="34" charset="0"/>
            </a:rPr>
            <a:t>Visual Impairment </a:t>
          </a:r>
        </a:p>
      </dgm:t>
    </dgm:pt>
    <dgm:pt modelId="{FF39BBCA-2ABB-4C74-9C5C-69A542C52E82}" type="parTrans" cxnId="{2626B46F-DCAC-4822-AAFD-9DB42A76AF17}">
      <dgm:prSet/>
      <dgm:spPr/>
      <dgm:t>
        <a:bodyPr/>
        <a:lstStyle/>
        <a:p>
          <a:endParaRPr lang="en-US"/>
        </a:p>
      </dgm:t>
    </dgm:pt>
    <dgm:pt modelId="{912B6DC0-826A-465D-962B-742E66705EEA}" type="sibTrans" cxnId="{2626B46F-DCAC-4822-AAFD-9DB42A76AF17}">
      <dgm:prSet/>
      <dgm:spPr/>
      <dgm:t>
        <a:bodyPr/>
        <a:lstStyle/>
        <a:p>
          <a:endParaRPr lang="en-US"/>
        </a:p>
      </dgm:t>
    </dgm:pt>
    <dgm:pt modelId="{75D792B3-D5E1-4083-BB13-8223CE3EB196}">
      <dgm:prSet phldrT="[Text]"/>
      <dgm:spPr>
        <a:solidFill>
          <a:schemeClr val="accent1">
            <a:lumMod val="20000"/>
            <a:lumOff val="80000"/>
            <a:alpha val="90000"/>
          </a:schemeClr>
        </a:solidFill>
      </dgm:spPr>
      <dgm:t>
        <a:bodyPr/>
        <a:lstStyle/>
        <a:p>
          <a:r>
            <a:rPr lang="en-US" dirty="0">
              <a:latin typeface="Calibri" panose="020F0502020204030204" pitchFamily="34" charset="0"/>
            </a:rPr>
            <a:t>Multi-sensory Impairment </a:t>
          </a:r>
        </a:p>
      </dgm:t>
    </dgm:pt>
    <dgm:pt modelId="{70B46AF7-5879-4FD1-833B-17A7A32E6528}" type="parTrans" cxnId="{6599BCD7-4A84-4FDD-9223-DE88C73ADF00}">
      <dgm:prSet/>
      <dgm:spPr/>
      <dgm:t>
        <a:bodyPr/>
        <a:lstStyle/>
        <a:p>
          <a:endParaRPr lang="en-US"/>
        </a:p>
      </dgm:t>
    </dgm:pt>
    <dgm:pt modelId="{72BAF105-D89A-44F7-873B-72939B2BD108}" type="sibTrans" cxnId="{6599BCD7-4A84-4FDD-9223-DE88C73ADF00}">
      <dgm:prSet/>
      <dgm:spPr/>
      <dgm:t>
        <a:bodyPr/>
        <a:lstStyle/>
        <a:p>
          <a:endParaRPr lang="en-US"/>
        </a:p>
      </dgm:t>
    </dgm:pt>
    <dgm:pt modelId="{ABE5DFE5-AC74-472D-965F-AF3DB48ADEE9}">
      <dgm:prSet phldrT="[Text]"/>
      <dgm:spPr>
        <a:solidFill>
          <a:schemeClr val="accent1">
            <a:lumMod val="20000"/>
            <a:lumOff val="80000"/>
            <a:alpha val="90000"/>
          </a:schemeClr>
        </a:solidFill>
      </dgm:spPr>
      <dgm:t>
        <a:bodyPr/>
        <a:lstStyle/>
        <a:p>
          <a:r>
            <a:rPr lang="en-US" dirty="0">
              <a:latin typeface="Calibri" panose="020F0502020204030204" pitchFamily="34" charset="0"/>
            </a:rPr>
            <a:t>Physical Impairment </a:t>
          </a:r>
        </a:p>
      </dgm:t>
    </dgm:pt>
    <dgm:pt modelId="{0E396AE2-B1AE-42B2-8ABB-6DA65DF4AC2C}" type="parTrans" cxnId="{6C8FEB10-9645-48E8-A385-3B83475DE5E5}">
      <dgm:prSet/>
      <dgm:spPr/>
      <dgm:t>
        <a:bodyPr/>
        <a:lstStyle/>
        <a:p>
          <a:endParaRPr lang="en-US"/>
        </a:p>
      </dgm:t>
    </dgm:pt>
    <dgm:pt modelId="{22AEAA6B-D25D-4592-BF6B-3C7777814333}" type="sibTrans" cxnId="{6C8FEB10-9645-48E8-A385-3B83475DE5E5}">
      <dgm:prSet/>
      <dgm:spPr/>
      <dgm:t>
        <a:bodyPr/>
        <a:lstStyle/>
        <a:p>
          <a:endParaRPr lang="en-US"/>
        </a:p>
      </dgm:t>
    </dgm:pt>
    <dgm:pt modelId="{5A5D7DDD-F9F1-4D05-83B3-1F6DD645E3E4}" type="pres">
      <dgm:prSet presAssocID="{32D414F7-9E21-4CBD-8A08-2B4A6F555F7F}" presName="Name0" presStyleCnt="0">
        <dgm:presLayoutVars>
          <dgm:dir/>
          <dgm:animLvl val="lvl"/>
          <dgm:resizeHandles val="exact"/>
        </dgm:presLayoutVars>
      </dgm:prSet>
      <dgm:spPr/>
    </dgm:pt>
    <dgm:pt modelId="{C0775E27-F401-4CC0-BF9B-3FFAC2489C79}" type="pres">
      <dgm:prSet presAssocID="{F5E50A40-6D21-408A-A336-E10D953AFB24}" presName="composite" presStyleCnt="0"/>
      <dgm:spPr/>
    </dgm:pt>
    <dgm:pt modelId="{30DE1FE6-02BF-4B31-AC80-782C77FD98B6}" type="pres">
      <dgm:prSet presAssocID="{F5E50A40-6D21-408A-A336-E10D953AFB24}" presName="parTx" presStyleLbl="alignNode1" presStyleIdx="0" presStyleCnt="4">
        <dgm:presLayoutVars>
          <dgm:chMax val="0"/>
          <dgm:chPref val="0"/>
          <dgm:bulletEnabled val="1"/>
        </dgm:presLayoutVars>
      </dgm:prSet>
      <dgm:spPr/>
    </dgm:pt>
    <dgm:pt modelId="{26B7DD6A-324C-4EA4-B857-83904973DC06}" type="pres">
      <dgm:prSet presAssocID="{F5E50A40-6D21-408A-A336-E10D953AFB24}" presName="desTx" presStyleLbl="alignAccFollowNode1" presStyleIdx="0" presStyleCnt="4">
        <dgm:presLayoutVars>
          <dgm:bulletEnabled val="1"/>
        </dgm:presLayoutVars>
      </dgm:prSet>
      <dgm:spPr/>
    </dgm:pt>
    <dgm:pt modelId="{E552BCE2-7B9D-4D6E-A864-88576808B416}" type="pres">
      <dgm:prSet presAssocID="{B55FFFAA-7455-4B2F-BC10-F09143642943}" presName="space" presStyleCnt="0"/>
      <dgm:spPr/>
    </dgm:pt>
    <dgm:pt modelId="{0294FDB8-241B-48DE-B9BD-F7A5E6CE9387}" type="pres">
      <dgm:prSet presAssocID="{DB3A9B09-C1FD-4DD0-9635-B30B241CF4AB}" presName="composite" presStyleCnt="0"/>
      <dgm:spPr/>
    </dgm:pt>
    <dgm:pt modelId="{AC816DC4-3862-4622-A74B-783DA9B6983E}" type="pres">
      <dgm:prSet presAssocID="{DB3A9B09-C1FD-4DD0-9635-B30B241CF4AB}" presName="parTx" presStyleLbl="alignNode1" presStyleIdx="1" presStyleCnt="4">
        <dgm:presLayoutVars>
          <dgm:chMax val="0"/>
          <dgm:chPref val="0"/>
          <dgm:bulletEnabled val="1"/>
        </dgm:presLayoutVars>
      </dgm:prSet>
      <dgm:spPr/>
    </dgm:pt>
    <dgm:pt modelId="{7AA0A401-43B5-4EE9-93D1-DBE51487FD21}" type="pres">
      <dgm:prSet presAssocID="{DB3A9B09-C1FD-4DD0-9635-B30B241CF4AB}" presName="desTx" presStyleLbl="alignAccFollowNode1" presStyleIdx="1" presStyleCnt="4">
        <dgm:presLayoutVars>
          <dgm:bulletEnabled val="1"/>
        </dgm:presLayoutVars>
      </dgm:prSet>
      <dgm:spPr/>
    </dgm:pt>
    <dgm:pt modelId="{B8F3C718-0A79-425F-BCFE-3EC43DFBD832}" type="pres">
      <dgm:prSet presAssocID="{03CC3F1E-E106-40C3-9D52-6F6660F3645B}" presName="space" presStyleCnt="0"/>
      <dgm:spPr/>
    </dgm:pt>
    <dgm:pt modelId="{DF998FCA-264F-4858-99D8-F2367FD4A182}" type="pres">
      <dgm:prSet presAssocID="{614BB3F6-7C10-4683-83CD-CA41CF24DAC5}" presName="composite" presStyleCnt="0"/>
      <dgm:spPr/>
    </dgm:pt>
    <dgm:pt modelId="{D7BA535E-5AA5-42EF-955C-E80F7C08D509}" type="pres">
      <dgm:prSet presAssocID="{614BB3F6-7C10-4683-83CD-CA41CF24DAC5}" presName="parTx" presStyleLbl="alignNode1" presStyleIdx="2" presStyleCnt="4">
        <dgm:presLayoutVars>
          <dgm:chMax val="0"/>
          <dgm:chPref val="0"/>
          <dgm:bulletEnabled val="1"/>
        </dgm:presLayoutVars>
      </dgm:prSet>
      <dgm:spPr/>
    </dgm:pt>
    <dgm:pt modelId="{177C9F29-7977-4F5A-AFD3-E57C1E2D1D2F}" type="pres">
      <dgm:prSet presAssocID="{614BB3F6-7C10-4683-83CD-CA41CF24DAC5}" presName="desTx" presStyleLbl="alignAccFollowNode1" presStyleIdx="2" presStyleCnt="4">
        <dgm:presLayoutVars>
          <dgm:bulletEnabled val="1"/>
        </dgm:presLayoutVars>
      </dgm:prSet>
      <dgm:spPr/>
    </dgm:pt>
    <dgm:pt modelId="{4D70E912-1DFA-4DF1-988F-70582E5B98BB}" type="pres">
      <dgm:prSet presAssocID="{25494560-54D6-4FEC-A31C-D378C34453DD}" presName="space" presStyleCnt="0"/>
      <dgm:spPr/>
    </dgm:pt>
    <dgm:pt modelId="{F3F370CD-DDE7-4095-8291-C7E835DCDD77}" type="pres">
      <dgm:prSet presAssocID="{9BCB8EF3-5DFE-4FBE-8113-74372EF7543C}" presName="composite" presStyleCnt="0"/>
      <dgm:spPr/>
    </dgm:pt>
    <dgm:pt modelId="{5BF1FE6B-B59A-432A-BF5F-0EC4E14536B5}" type="pres">
      <dgm:prSet presAssocID="{9BCB8EF3-5DFE-4FBE-8113-74372EF7543C}" presName="parTx" presStyleLbl="alignNode1" presStyleIdx="3" presStyleCnt="4">
        <dgm:presLayoutVars>
          <dgm:chMax val="0"/>
          <dgm:chPref val="0"/>
          <dgm:bulletEnabled val="1"/>
        </dgm:presLayoutVars>
      </dgm:prSet>
      <dgm:spPr/>
    </dgm:pt>
    <dgm:pt modelId="{5BEAB92C-761A-430F-96B6-4B1B30BE0EB8}" type="pres">
      <dgm:prSet presAssocID="{9BCB8EF3-5DFE-4FBE-8113-74372EF7543C}" presName="desTx" presStyleLbl="alignAccFollowNode1" presStyleIdx="3" presStyleCnt="4">
        <dgm:presLayoutVars>
          <dgm:bulletEnabled val="1"/>
        </dgm:presLayoutVars>
      </dgm:prSet>
      <dgm:spPr/>
    </dgm:pt>
  </dgm:ptLst>
  <dgm:cxnLst>
    <dgm:cxn modelId="{C544D609-3EBB-4A5D-ABBF-536E9292D6CE}" type="presOf" srcId="{75D792B3-D5E1-4083-BB13-8223CE3EB196}" destId="{26B7DD6A-324C-4EA4-B857-83904973DC06}" srcOrd="0" destOrd="2" presId="urn:microsoft.com/office/officeart/2005/8/layout/hList1"/>
    <dgm:cxn modelId="{6C8FEB10-9645-48E8-A385-3B83475DE5E5}" srcId="{F5E50A40-6D21-408A-A336-E10D953AFB24}" destId="{ABE5DFE5-AC74-472D-965F-AF3DB48ADEE9}" srcOrd="3" destOrd="0" parTransId="{0E396AE2-B1AE-42B2-8ABB-6DA65DF4AC2C}" sibTransId="{22AEAA6B-D25D-4592-BF6B-3C7777814333}"/>
    <dgm:cxn modelId="{0212AC1D-457F-4CAC-8331-2BD73D65EDC5}" type="presOf" srcId="{DB3A9B09-C1FD-4DD0-9635-B30B241CF4AB}" destId="{AC816DC4-3862-4622-A74B-783DA9B6983E}" srcOrd="0" destOrd="0" presId="urn:microsoft.com/office/officeart/2005/8/layout/hList1"/>
    <dgm:cxn modelId="{1C3C7721-AD6C-4BE9-AD08-3D130642BADC}" srcId="{F5E50A40-6D21-408A-A336-E10D953AFB24}" destId="{01372C3C-54E4-4AD9-A542-29D52C8AD30A}" srcOrd="0" destOrd="0" parTransId="{7565E24A-8387-4033-882E-B53CEBA895B2}" sibTransId="{4272528F-75B6-4D26-A78B-4EC97E99CE4E}"/>
    <dgm:cxn modelId="{49E56D2C-8EB1-4658-A0F1-C27C27B20E2F}" type="presOf" srcId="{B58D3247-0581-4719-B186-2293228AB653}" destId="{5BEAB92C-761A-430F-96B6-4B1B30BE0EB8}" srcOrd="0" destOrd="0" presId="urn:microsoft.com/office/officeart/2005/8/layout/hList1"/>
    <dgm:cxn modelId="{C908DB35-D536-42A5-A2CF-CE9401D9B46E}" type="presOf" srcId="{C25E00F6-FFC5-47F2-882B-6F55C64907EC}" destId="{26B7DD6A-324C-4EA4-B857-83904973DC06}" srcOrd="0" destOrd="1" presId="urn:microsoft.com/office/officeart/2005/8/layout/hList1"/>
    <dgm:cxn modelId="{05D6A13B-D25F-4BC6-83CD-CDEC6E6B62F6}" type="presOf" srcId="{4DE3BD1B-B63A-4856-A249-0BD8BD2938D1}" destId="{5BEAB92C-761A-430F-96B6-4B1B30BE0EB8}" srcOrd="0" destOrd="1" presId="urn:microsoft.com/office/officeart/2005/8/layout/hList1"/>
    <dgm:cxn modelId="{997BAA62-A121-4BC8-9B4E-54ADB311C244}" type="presOf" srcId="{01372C3C-54E4-4AD9-A542-29D52C8AD30A}" destId="{26B7DD6A-324C-4EA4-B857-83904973DC06}" srcOrd="0" destOrd="0" presId="urn:microsoft.com/office/officeart/2005/8/layout/hList1"/>
    <dgm:cxn modelId="{497F1764-24B2-4F6E-A4FB-B998AFD811B1}" srcId="{614BB3F6-7C10-4683-83CD-CA41CF24DAC5}" destId="{479A5D5B-BD08-452A-A64C-484FA8049642}" srcOrd="0" destOrd="0" parTransId="{00AC7CA7-FE2C-4385-B563-29B9A90E5770}" sibTransId="{DDE223ED-FF3A-47D4-996C-C6C238EA852E}"/>
    <dgm:cxn modelId="{CCEC1B68-6609-4824-85EB-986C23F0A9E0}" srcId="{32D414F7-9E21-4CBD-8A08-2B4A6F555F7F}" destId="{9BCB8EF3-5DFE-4FBE-8113-74372EF7543C}" srcOrd="3" destOrd="0" parTransId="{4CD9CA36-9513-41C5-B40E-6BC958A252CF}" sibTransId="{873882A8-C667-4A76-85BB-F36160A4A79E}"/>
    <dgm:cxn modelId="{63EA826E-EF69-4C7A-84DC-DED5C8B1730E}" srcId="{9BCB8EF3-5DFE-4FBE-8113-74372EF7543C}" destId="{FA6C2A87-6EA7-4447-9A30-02EFE52A6695}" srcOrd="2" destOrd="0" parTransId="{80A91529-D6CC-4897-8B5E-867D58C1CE8E}" sibTransId="{7942D36F-4066-4826-9529-5A80FDAAEB2E}"/>
    <dgm:cxn modelId="{2626B46F-DCAC-4822-AAFD-9DB42A76AF17}" srcId="{F5E50A40-6D21-408A-A336-E10D953AFB24}" destId="{C25E00F6-FFC5-47F2-882B-6F55C64907EC}" srcOrd="1" destOrd="0" parTransId="{FF39BBCA-2ABB-4C74-9C5C-69A542C52E82}" sibTransId="{912B6DC0-826A-465D-962B-742E66705EEA}"/>
    <dgm:cxn modelId="{3C96CD50-B94F-4B36-B7C3-34131EFD017D}" srcId="{9BCB8EF3-5DFE-4FBE-8113-74372EF7543C}" destId="{4DE3BD1B-B63A-4856-A249-0BD8BD2938D1}" srcOrd="1" destOrd="0" parTransId="{834BE2B8-9699-4EF4-9791-A6556C2E49CA}" sibTransId="{EB70CD69-92DC-4C8E-9CC3-37408835E4AD}"/>
    <dgm:cxn modelId="{D8F94853-4112-4410-9F49-5F2B8B429CED}" srcId="{32D414F7-9E21-4CBD-8A08-2B4A6F555F7F}" destId="{DB3A9B09-C1FD-4DD0-9635-B30B241CF4AB}" srcOrd="1" destOrd="0" parTransId="{AFB124BF-7CDB-46AD-AF38-B89398F7B37A}" sibTransId="{03CC3F1E-E106-40C3-9D52-6F6660F3645B}"/>
    <dgm:cxn modelId="{B9E17C54-60BD-4E7F-B1C5-CEBD12ACB696}" srcId="{DB3A9B09-C1FD-4DD0-9635-B30B241CF4AB}" destId="{F0983EB4-C396-4976-BFBE-4CEC00DBFAAF}" srcOrd="0" destOrd="0" parTransId="{B5275C58-25CF-4789-936F-158B43452D71}" sibTransId="{1113931D-3DAF-4AC0-840F-8FA9BF23F449}"/>
    <dgm:cxn modelId="{F8C83D55-A2B2-4163-BD6F-7F3CF7771275}" type="presOf" srcId="{9BCB8EF3-5DFE-4FBE-8113-74372EF7543C}" destId="{5BF1FE6B-B59A-432A-BF5F-0EC4E14536B5}" srcOrd="0" destOrd="0" presId="urn:microsoft.com/office/officeart/2005/8/layout/hList1"/>
    <dgm:cxn modelId="{84DDA584-6CF7-4CCD-BA61-1E3E569FD396}" type="presOf" srcId="{FA6C2A87-6EA7-4447-9A30-02EFE52A6695}" destId="{5BEAB92C-761A-430F-96B6-4B1B30BE0EB8}" srcOrd="0" destOrd="2" presId="urn:microsoft.com/office/officeart/2005/8/layout/hList1"/>
    <dgm:cxn modelId="{B135B390-8649-49F2-A3F4-C57A8290BA48}" type="presOf" srcId="{ABE5DFE5-AC74-472D-965F-AF3DB48ADEE9}" destId="{26B7DD6A-324C-4EA4-B857-83904973DC06}" srcOrd="0" destOrd="3" presId="urn:microsoft.com/office/officeart/2005/8/layout/hList1"/>
    <dgm:cxn modelId="{77FE4194-4340-4458-94C3-D0459E018375}" type="presOf" srcId="{479A5D5B-BD08-452A-A64C-484FA8049642}" destId="{177C9F29-7977-4F5A-AFD3-E57C1E2D1D2F}" srcOrd="0" destOrd="0" presId="urn:microsoft.com/office/officeart/2005/8/layout/hList1"/>
    <dgm:cxn modelId="{4FE77E99-16AA-4F3D-AB7E-B8633A68EDD0}" srcId="{32D414F7-9E21-4CBD-8A08-2B4A6F555F7F}" destId="{614BB3F6-7C10-4683-83CD-CA41CF24DAC5}" srcOrd="2" destOrd="0" parTransId="{A48A7EDB-D362-4BB3-AAA5-BA2886648441}" sibTransId="{25494560-54D6-4FEC-A31C-D378C34453DD}"/>
    <dgm:cxn modelId="{C6FE739E-2AF6-4283-B707-5E5B9E7F1B0F}" type="presOf" srcId="{F0983EB4-C396-4976-BFBE-4CEC00DBFAAF}" destId="{7AA0A401-43B5-4EE9-93D1-DBE51487FD21}" srcOrd="0" destOrd="0" presId="urn:microsoft.com/office/officeart/2005/8/layout/hList1"/>
    <dgm:cxn modelId="{7BE787A1-C74C-421C-A84D-8CB633ACF6A1}" type="presOf" srcId="{32D414F7-9E21-4CBD-8A08-2B4A6F555F7F}" destId="{5A5D7DDD-F9F1-4D05-83B3-1F6DD645E3E4}" srcOrd="0" destOrd="0" presId="urn:microsoft.com/office/officeart/2005/8/layout/hList1"/>
    <dgm:cxn modelId="{E4A758BC-938C-4026-B058-A513588C3585}" srcId="{614BB3F6-7C10-4683-83CD-CA41CF24DAC5}" destId="{141C1857-BD2D-4B18-A34C-A11610628E77}" srcOrd="1" destOrd="0" parTransId="{0725127B-ACB1-4584-B878-526B190D6F2A}" sibTransId="{463CA1BB-5977-4138-AB26-609A7C8F10AC}"/>
    <dgm:cxn modelId="{6FFD96CA-894D-45F2-AC1B-8B45DBE023FA}" srcId="{32D414F7-9E21-4CBD-8A08-2B4A6F555F7F}" destId="{F5E50A40-6D21-408A-A336-E10D953AFB24}" srcOrd="0" destOrd="0" parTransId="{B922E88D-2BB8-4436-A579-3902EB5380A9}" sibTransId="{B55FFFAA-7455-4B2F-BC10-F09143642943}"/>
    <dgm:cxn modelId="{6599BCD7-4A84-4FDD-9223-DE88C73ADF00}" srcId="{F5E50A40-6D21-408A-A336-E10D953AFB24}" destId="{75D792B3-D5E1-4083-BB13-8223CE3EB196}" srcOrd="2" destOrd="0" parTransId="{70B46AF7-5879-4FD1-833B-17A7A32E6528}" sibTransId="{72BAF105-D89A-44F7-873B-72939B2BD108}"/>
    <dgm:cxn modelId="{DD7850DB-497F-4CE5-88C1-0C4B80248694}" type="presOf" srcId="{416C4815-A37E-4AFE-8D46-9BD40C09FC42}" destId="{7AA0A401-43B5-4EE9-93D1-DBE51487FD21}" srcOrd="0" destOrd="1" presId="urn:microsoft.com/office/officeart/2005/8/layout/hList1"/>
    <dgm:cxn modelId="{28716FDC-E2BD-4DA2-AA9F-C633C008078D}" type="presOf" srcId="{614BB3F6-7C10-4683-83CD-CA41CF24DAC5}" destId="{D7BA535E-5AA5-42EF-955C-E80F7C08D509}" srcOrd="0" destOrd="0" presId="urn:microsoft.com/office/officeart/2005/8/layout/hList1"/>
    <dgm:cxn modelId="{0F0B25DF-48E2-4971-AC0C-48744AD3C247}" srcId="{9BCB8EF3-5DFE-4FBE-8113-74372EF7543C}" destId="{B58D3247-0581-4719-B186-2293228AB653}" srcOrd="0" destOrd="0" parTransId="{4DE6762E-4E27-4B81-9F53-A43C200411DF}" sibTransId="{8D8C9C0B-FA08-4592-ACD2-D362EA26C684}"/>
    <dgm:cxn modelId="{FD3942E7-204B-4FD6-B6AA-095C1387D517}" type="presOf" srcId="{F5E50A40-6D21-408A-A336-E10D953AFB24}" destId="{30DE1FE6-02BF-4B31-AC80-782C77FD98B6}" srcOrd="0" destOrd="0" presId="urn:microsoft.com/office/officeart/2005/8/layout/hList1"/>
    <dgm:cxn modelId="{423A6FFD-17CE-439D-B5BF-DF5AAFC29206}" srcId="{DB3A9B09-C1FD-4DD0-9635-B30B241CF4AB}" destId="{416C4815-A37E-4AFE-8D46-9BD40C09FC42}" srcOrd="1" destOrd="0" parTransId="{B503AF6E-B516-4E9E-B42D-A853E4A9B406}" sibTransId="{4F877DE0-329F-4824-9250-2B0A24AA0E00}"/>
    <dgm:cxn modelId="{92B8F9FE-1D4B-42B8-AC6B-99F016943801}" type="presOf" srcId="{141C1857-BD2D-4B18-A34C-A11610628E77}" destId="{177C9F29-7977-4F5A-AFD3-E57C1E2D1D2F}" srcOrd="0" destOrd="1" presId="urn:microsoft.com/office/officeart/2005/8/layout/hList1"/>
    <dgm:cxn modelId="{FC33F807-1BA3-4114-BC9A-631A973E86AF}" type="presParOf" srcId="{5A5D7DDD-F9F1-4D05-83B3-1F6DD645E3E4}" destId="{C0775E27-F401-4CC0-BF9B-3FFAC2489C79}" srcOrd="0" destOrd="0" presId="urn:microsoft.com/office/officeart/2005/8/layout/hList1"/>
    <dgm:cxn modelId="{2EB9CBDD-979F-42D8-BDA8-E23A3A2ABEBE}" type="presParOf" srcId="{C0775E27-F401-4CC0-BF9B-3FFAC2489C79}" destId="{30DE1FE6-02BF-4B31-AC80-782C77FD98B6}" srcOrd="0" destOrd="0" presId="urn:microsoft.com/office/officeart/2005/8/layout/hList1"/>
    <dgm:cxn modelId="{341A845C-E2B3-43E5-A0B4-0E10F96DF0DF}" type="presParOf" srcId="{C0775E27-F401-4CC0-BF9B-3FFAC2489C79}" destId="{26B7DD6A-324C-4EA4-B857-83904973DC06}" srcOrd="1" destOrd="0" presId="urn:microsoft.com/office/officeart/2005/8/layout/hList1"/>
    <dgm:cxn modelId="{E02C4A1F-564B-45AB-9314-BB19170BB7F9}" type="presParOf" srcId="{5A5D7DDD-F9F1-4D05-83B3-1F6DD645E3E4}" destId="{E552BCE2-7B9D-4D6E-A864-88576808B416}" srcOrd="1" destOrd="0" presId="urn:microsoft.com/office/officeart/2005/8/layout/hList1"/>
    <dgm:cxn modelId="{52294E97-8EED-4C2F-90CF-16C505C385E5}" type="presParOf" srcId="{5A5D7DDD-F9F1-4D05-83B3-1F6DD645E3E4}" destId="{0294FDB8-241B-48DE-B9BD-F7A5E6CE9387}" srcOrd="2" destOrd="0" presId="urn:microsoft.com/office/officeart/2005/8/layout/hList1"/>
    <dgm:cxn modelId="{5F6E1B4C-2E63-47F6-BC35-3E8FA70A3E47}" type="presParOf" srcId="{0294FDB8-241B-48DE-B9BD-F7A5E6CE9387}" destId="{AC816DC4-3862-4622-A74B-783DA9B6983E}" srcOrd="0" destOrd="0" presId="urn:microsoft.com/office/officeart/2005/8/layout/hList1"/>
    <dgm:cxn modelId="{A41A5A0A-42C1-469D-A1CF-B20D19076C3A}" type="presParOf" srcId="{0294FDB8-241B-48DE-B9BD-F7A5E6CE9387}" destId="{7AA0A401-43B5-4EE9-93D1-DBE51487FD21}" srcOrd="1" destOrd="0" presId="urn:microsoft.com/office/officeart/2005/8/layout/hList1"/>
    <dgm:cxn modelId="{5CE29E66-75E6-432E-A6A1-E06ED3FEF85B}" type="presParOf" srcId="{5A5D7DDD-F9F1-4D05-83B3-1F6DD645E3E4}" destId="{B8F3C718-0A79-425F-BCFE-3EC43DFBD832}" srcOrd="3" destOrd="0" presId="urn:microsoft.com/office/officeart/2005/8/layout/hList1"/>
    <dgm:cxn modelId="{A32B2629-7FF2-4B0B-B619-BF6309D5F445}" type="presParOf" srcId="{5A5D7DDD-F9F1-4D05-83B3-1F6DD645E3E4}" destId="{DF998FCA-264F-4858-99D8-F2367FD4A182}" srcOrd="4" destOrd="0" presId="urn:microsoft.com/office/officeart/2005/8/layout/hList1"/>
    <dgm:cxn modelId="{8EB82DB5-AD2E-4FBB-94F7-E4DB7E01D355}" type="presParOf" srcId="{DF998FCA-264F-4858-99D8-F2367FD4A182}" destId="{D7BA535E-5AA5-42EF-955C-E80F7C08D509}" srcOrd="0" destOrd="0" presId="urn:microsoft.com/office/officeart/2005/8/layout/hList1"/>
    <dgm:cxn modelId="{A50D52CF-404E-4714-BBCD-F1080DBB698F}" type="presParOf" srcId="{DF998FCA-264F-4858-99D8-F2367FD4A182}" destId="{177C9F29-7977-4F5A-AFD3-E57C1E2D1D2F}" srcOrd="1" destOrd="0" presId="urn:microsoft.com/office/officeart/2005/8/layout/hList1"/>
    <dgm:cxn modelId="{675BFF9B-05B0-42B4-B59C-166B252625FA}" type="presParOf" srcId="{5A5D7DDD-F9F1-4D05-83B3-1F6DD645E3E4}" destId="{4D70E912-1DFA-4DF1-988F-70582E5B98BB}" srcOrd="5" destOrd="0" presId="urn:microsoft.com/office/officeart/2005/8/layout/hList1"/>
    <dgm:cxn modelId="{2D3A0C3B-50E0-49DC-B261-77A54DA7E48C}" type="presParOf" srcId="{5A5D7DDD-F9F1-4D05-83B3-1F6DD645E3E4}" destId="{F3F370CD-DDE7-4095-8291-C7E835DCDD77}" srcOrd="6" destOrd="0" presId="urn:microsoft.com/office/officeart/2005/8/layout/hList1"/>
    <dgm:cxn modelId="{DAA29BEF-42C7-4C53-87E8-89D53783A545}" type="presParOf" srcId="{F3F370CD-DDE7-4095-8291-C7E835DCDD77}" destId="{5BF1FE6B-B59A-432A-BF5F-0EC4E14536B5}" srcOrd="0" destOrd="0" presId="urn:microsoft.com/office/officeart/2005/8/layout/hList1"/>
    <dgm:cxn modelId="{1305EB9D-AE1C-4813-9D1C-8793A7B613B9}" type="presParOf" srcId="{F3F370CD-DDE7-4095-8291-C7E835DCDD77}" destId="{5BEAB92C-761A-430F-96B6-4B1B30BE0EB8}"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DE1FE6-02BF-4B31-AC80-782C77FD98B6}">
      <dsp:nvSpPr>
        <dsp:cNvPr id="0" name=""/>
        <dsp:cNvSpPr/>
      </dsp:nvSpPr>
      <dsp:spPr>
        <a:xfrm>
          <a:off x="3476" y="724781"/>
          <a:ext cx="2090191" cy="657383"/>
        </a:xfrm>
        <a:prstGeom prst="rect">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a:lnSpc>
              <a:spcPct val="90000"/>
            </a:lnSpc>
            <a:spcBef>
              <a:spcPct val="0"/>
            </a:spcBef>
            <a:spcAft>
              <a:spcPct val="35000"/>
            </a:spcAft>
            <a:buNone/>
          </a:pPr>
          <a:r>
            <a:rPr lang="en-US" sz="1800" kern="1200" dirty="0">
              <a:latin typeface="Calibri" panose="020F0502020204030204" pitchFamily="34" charset="0"/>
            </a:rPr>
            <a:t>Sensory and/or </a:t>
          </a:r>
          <a:r>
            <a:rPr lang="en-US" sz="1800" kern="1200" dirty="0">
              <a:solidFill>
                <a:schemeClr val="bg1"/>
              </a:solidFill>
              <a:latin typeface="Calibri" panose="020F0502020204030204" pitchFamily="34" charset="0"/>
            </a:rPr>
            <a:t>Physical</a:t>
          </a:r>
          <a:r>
            <a:rPr lang="en-US" sz="1800" kern="1200" dirty="0">
              <a:latin typeface="Calibri" panose="020F0502020204030204" pitchFamily="34" charset="0"/>
            </a:rPr>
            <a:t> </a:t>
          </a:r>
        </a:p>
      </dsp:txBody>
      <dsp:txXfrm>
        <a:off x="3476" y="724781"/>
        <a:ext cx="2090191" cy="657383"/>
      </dsp:txXfrm>
    </dsp:sp>
    <dsp:sp modelId="{26B7DD6A-324C-4EA4-B857-83904973DC06}">
      <dsp:nvSpPr>
        <dsp:cNvPr id="0" name=""/>
        <dsp:cNvSpPr/>
      </dsp:nvSpPr>
      <dsp:spPr>
        <a:xfrm>
          <a:off x="3476" y="1382165"/>
          <a:ext cx="2090191" cy="2421090"/>
        </a:xfrm>
        <a:prstGeom prst="rect">
          <a:avLst/>
        </a:prstGeom>
        <a:solidFill>
          <a:schemeClr val="accent1">
            <a:lumMod val="20000"/>
            <a:lumOff val="80000"/>
            <a:alpha val="90000"/>
          </a:scheme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171450" lvl="1" indent="-171450" algn="l" defTabSz="800100">
            <a:lnSpc>
              <a:spcPct val="90000"/>
            </a:lnSpc>
            <a:spcBef>
              <a:spcPct val="0"/>
            </a:spcBef>
            <a:spcAft>
              <a:spcPct val="15000"/>
            </a:spcAft>
            <a:buChar char="•"/>
          </a:pPr>
          <a:r>
            <a:rPr lang="en-US" sz="1800" kern="1200" dirty="0">
              <a:latin typeface="Calibri" panose="020F0502020204030204" pitchFamily="34" charset="0"/>
            </a:rPr>
            <a:t>Hearing Impairments</a:t>
          </a:r>
        </a:p>
        <a:p>
          <a:pPr marL="171450" lvl="1" indent="-171450" algn="l" defTabSz="800100">
            <a:lnSpc>
              <a:spcPct val="90000"/>
            </a:lnSpc>
            <a:spcBef>
              <a:spcPct val="0"/>
            </a:spcBef>
            <a:spcAft>
              <a:spcPct val="15000"/>
            </a:spcAft>
            <a:buChar char="•"/>
          </a:pPr>
          <a:r>
            <a:rPr lang="en-US" sz="1800" kern="1200" dirty="0">
              <a:latin typeface="Calibri" panose="020F0502020204030204" pitchFamily="34" charset="0"/>
            </a:rPr>
            <a:t>Visual Impairment </a:t>
          </a:r>
        </a:p>
        <a:p>
          <a:pPr marL="171450" lvl="1" indent="-171450" algn="l" defTabSz="800100">
            <a:lnSpc>
              <a:spcPct val="90000"/>
            </a:lnSpc>
            <a:spcBef>
              <a:spcPct val="0"/>
            </a:spcBef>
            <a:spcAft>
              <a:spcPct val="15000"/>
            </a:spcAft>
            <a:buChar char="•"/>
          </a:pPr>
          <a:r>
            <a:rPr lang="en-US" sz="1800" kern="1200" dirty="0">
              <a:latin typeface="Calibri" panose="020F0502020204030204" pitchFamily="34" charset="0"/>
            </a:rPr>
            <a:t>Multi-sensory Impairment </a:t>
          </a:r>
        </a:p>
        <a:p>
          <a:pPr marL="171450" lvl="1" indent="-171450" algn="l" defTabSz="800100">
            <a:lnSpc>
              <a:spcPct val="90000"/>
            </a:lnSpc>
            <a:spcBef>
              <a:spcPct val="0"/>
            </a:spcBef>
            <a:spcAft>
              <a:spcPct val="15000"/>
            </a:spcAft>
            <a:buChar char="•"/>
          </a:pPr>
          <a:r>
            <a:rPr lang="en-US" sz="1800" kern="1200" dirty="0">
              <a:latin typeface="Calibri" panose="020F0502020204030204" pitchFamily="34" charset="0"/>
            </a:rPr>
            <a:t>Physical Impairment </a:t>
          </a:r>
        </a:p>
      </dsp:txBody>
      <dsp:txXfrm>
        <a:off x="3476" y="1382165"/>
        <a:ext cx="2090191" cy="2421090"/>
      </dsp:txXfrm>
    </dsp:sp>
    <dsp:sp modelId="{AC816DC4-3862-4622-A74B-783DA9B6983E}">
      <dsp:nvSpPr>
        <dsp:cNvPr id="0" name=""/>
        <dsp:cNvSpPr/>
      </dsp:nvSpPr>
      <dsp:spPr>
        <a:xfrm>
          <a:off x="2386294" y="724781"/>
          <a:ext cx="2090191" cy="657383"/>
        </a:xfrm>
        <a:prstGeom prst="rect">
          <a:avLst/>
        </a:prstGeom>
        <a:solidFill>
          <a:schemeClr val="accent2"/>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a:lnSpc>
              <a:spcPct val="90000"/>
            </a:lnSpc>
            <a:spcBef>
              <a:spcPct val="0"/>
            </a:spcBef>
            <a:spcAft>
              <a:spcPct val="35000"/>
            </a:spcAft>
            <a:buNone/>
          </a:pPr>
          <a:r>
            <a:rPr lang="en-US" sz="1800" kern="1200" dirty="0">
              <a:latin typeface="Calibri" panose="020F0502020204030204" pitchFamily="34" charset="0"/>
            </a:rPr>
            <a:t>Communication and Interaction </a:t>
          </a:r>
        </a:p>
      </dsp:txBody>
      <dsp:txXfrm>
        <a:off x="2386294" y="724781"/>
        <a:ext cx="2090191" cy="657383"/>
      </dsp:txXfrm>
    </dsp:sp>
    <dsp:sp modelId="{7AA0A401-43B5-4EE9-93D1-DBE51487FD21}">
      <dsp:nvSpPr>
        <dsp:cNvPr id="0" name=""/>
        <dsp:cNvSpPr/>
      </dsp:nvSpPr>
      <dsp:spPr>
        <a:xfrm>
          <a:off x="2386294" y="1382165"/>
          <a:ext cx="2090191" cy="2421090"/>
        </a:xfrm>
        <a:prstGeom prst="rect">
          <a:avLst/>
        </a:prstGeom>
        <a:solidFill>
          <a:schemeClr val="accent2">
            <a:lumMod val="20000"/>
            <a:lumOff val="80000"/>
            <a:alpha val="90000"/>
          </a:scheme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171450" lvl="1" indent="-171450" algn="l" defTabSz="800100">
            <a:lnSpc>
              <a:spcPct val="90000"/>
            </a:lnSpc>
            <a:spcBef>
              <a:spcPct val="0"/>
            </a:spcBef>
            <a:spcAft>
              <a:spcPct val="15000"/>
            </a:spcAft>
            <a:buChar char="•"/>
          </a:pPr>
          <a:r>
            <a:rPr lang="en-US" sz="1800" kern="1200" dirty="0">
              <a:latin typeface="Calibri" panose="020F0502020204030204" pitchFamily="34" charset="0"/>
            </a:rPr>
            <a:t>Autism Spectrum Disorder (ASD)</a:t>
          </a:r>
        </a:p>
        <a:p>
          <a:pPr marL="171450" lvl="1" indent="-171450" algn="l" defTabSz="800100">
            <a:lnSpc>
              <a:spcPct val="90000"/>
            </a:lnSpc>
            <a:spcBef>
              <a:spcPct val="0"/>
            </a:spcBef>
            <a:spcAft>
              <a:spcPct val="15000"/>
            </a:spcAft>
            <a:buChar char="•"/>
          </a:pPr>
          <a:r>
            <a:rPr lang="en-US" sz="1800" kern="1200" dirty="0">
              <a:latin typeface="Calibri" panose="020F0502020204030204" pitchFamily="34" charset="0"/>
            </a:rPr>
            <a:t>Speech and Language Difficulties </a:t>
          </a:r>
        </a:p>
      </dsp:txBody>
      <dsp:txXfrm>
        <a:off x="2386294" y="1382165"/>
        <a:ext cx="2090191" cy="2421090"/>
      </dsp:txXfrm>
    </dsp:sp>
    <dsp:sp modelId="{D7BA535E-5AA5-42EF-955C-E80F7C08D509}">
      <dsp:nvSpPr>
        <dsp:cNvPr id="0" name=""/>
        <dsp:cNvSpPr/>
      </dsp:nvSpPr>
      <dsp:spPr>
        <a:xfrm>
          <a:off x="4769112" y="724781"/>
          <a:ext cx="2090191" cy="657383"/>
        </a:xfrm>
        <a:prstGeom prst="rect">
          <a:avLst/>
        </a:prstGeom>
        <a:solidFill>
          <a:schemeClr val="accent3"/>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a:lnSpc>
              <a:spcPct val="90000"/>
            </a:lnSpc>
            <a:spcBef>
              <a:spcPct val="0"/>
            </a:spcBef>
            <a:spcAft>
              <a:spcPct val="35000"/>
            </a:spcAft>
            <a:buNone/>
          </a:pPr>
          <a:r>
            <a:rPr lang="en-US" sz="1800" kern="1200" dirty="0">
              <a:latin typeface="Calibri" panose="020F0502020204030204" pitchFamily="34" charset="0"/>
            </a:rPr>
            <a:t>Cognition and Learning </a:t>
          </a:r>
        </a:p>
      </dsp:txBody>
      <dsp:txXfrm>
        <a:off x="4769112" y="724781"/>
        <a:ext cx="2090191" cy="657383"/>
      </dsp:txXfrm>
    </dsp:sp>
    <dsp:sp modelId="{177C9F29-7977-4F5A-AFD3-E57C1E2D1D2F}">
      <dsp:nvSpPr>
        <dsp:cNvPr id="0" name=""/>
        <dsp:cNvSpPr/>
      </dsp:nvSpPr>
      <dsp:spPr>
        <a:xfrm>
          <a:off x="4769112" y="1382165"/>
          <a:ext cx="2090191" cy="2421090"/>
        </a:xfrm>
        <a:prstGeom prst="rect">
          <a:avLst/>
        </a:prstGeom>
        <a:solidFill>
          <a:schemeClr val="accent3">
            <a:lumMod val="20000"/>
            <a:lumOff val="80000"/>
            <a:alpha val="90000"/>
          </a:scheme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171450" lvl="1" indent="-171450" algn="l" defTabSz="800100">
            <a:lnSpc>
              <a:spcPct val="90000"/>
            </a:lnSpc>
            <a:spcBef>
              <a:spcPct val="0"/>
            </a:spcBef>
            <a:spcAft>
              <a:spcPct val="15000"/>
            </a:spcAft>
            <a:buChar char="•"/>
          </a:pPr>
          <a:r>
            <a:rPr lang="en-US" sz="1800" kern="1200" dirty="0">
              <a:latin typeface="Calibri" panose="020F0502020204030204" pitchFamily="34" charset="0"/>
            </a:rPr>
            <a:t>Specific learning difficulties, including dyslexia, dyspraxia, dyscalculia</a:t>
          </a:r>
        </a:p>
        <a:p>
          <a:pPr marL="171450" lvl="1" indent="-171450" algn="l" defTabSz="800100">
            <a:lnSpc>
              <a:spcPct val="90000"/>
            </a:lnSpc>
            <a:spcBef>
              <a:spcPct val="0"/>
            </a:spcBef>
            <a:spcAft>
              <a:spcPct val="15000"/>
            </a:spcAft>
            <a:buChar char="•"/>
          </a:pPr>
          <a:r>
            <a:rPr lang="en-US" sz="1800" kern="1200" dirty="0">
              <a:latin typeface="Calibri" panose="020F0502020204030204" pitchFamily="34" charset="0"/>
            </a:rPr>
            <a:t>Moderate learning difficulties </a:t>
          </a:r>
        </a:p>
      </dsp:txBody>
      <dsp:txXfrm>
        <a:off x="4769112" y="1382165"/>
        <a:ext cx="2090191" cy="2421090"/>
      </dsp:txXfrm>
    </dsp:sp>
    <dsp:sp modelId="{5BF1FE6B-B59A-432A-BF5F-0EC4E14536B5}">
      <dsp:nvSpPr>
        <dsp:cNvPr id="0" name=""/>
        <dsp:cNvSpPr/>
      </dsp:nvSpPr>
      <dsp:spPr>
        <a:xfrm>
          <a:off x="7151931" y="724781"/>
          <a:ext cx="2090191" cy="657383"/>
        </a:xfrm>
        <a:prstGeom prst="rect">
          <a:avLst/>
        </a:prstGeom>
        <a:solidFill>
          <a:schemeClr val="accent4"/>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a:lnSpc>
              <a:spcPct val="90000"/>
            </a:lnSpc>
            <a:spcBef>
              <a:spcPct val="0"/>
            </a:spcBef>
            <a:spcAft>
              <a:spcPct val="35000"/>
            </a:spcAft>
            <a:buNone/>
          </a:pPr>
          <a:r>
            <a:rPr lang="en-US" sz="1800" kern="1200" dirty="0">
              <a:latin typeface="Calibri" panose="020F0502020204030204" pitchFamily="34" charset="0"/>
            </a:rPr>
            <a:t>Social, Emotional and Mental Health </a:t>
          </a:r>
        </a:p>
      </dsp:txBody>
      <dsp:txXfrm>
        <a:off x="7151931" y="724781"/>
        <a:ext cx="2090191" cy="657383"/>
      </dsp:txXfrm>
    </dsp:sp>
    <dsp:sp modelId="{5BEAB92C-761A-430F-96B6-4B1B30BE0EB8}">
      <dsp:nvSpPr>
        <dsp:cNvPr id="0" name=""/>
        <dsp:cNvSpPr/>
      </dsp:nvSpPr>
      <dsp:spPr>
        <a:xfrm>
          <a:off x="7151931" y="1382165"/>
          <a:ext cx="2090191" cy="2421090"/>
        </a:xfrm>
        <a:prstGeom prst="rect">
          <a:avLst/>
        </a:prstGeom>
        <a:solidFill>
          <a:schemeClr val="accent4">
            <a:lumMod val="20000"/>
            <a:lumOff val="80000"/>
            <a:alpha val="90000"/>
          </a:scheme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171450" lvl="1" indent="-171450" algn="l" defTabSz="800100">
            <a:lnSpc>
              <a:spcPct val="90000"/>
            </a:lnSpc>
            <a:spcBef>
              <a:spcPct val="0"/>
            </a:spcBef>
            <a:spcAft>
              <a:spcPct val="15000"/>
            </a:spcAft>
            <a:buChar char="•"/>
          </a:pPr>
          <a:r>
            <a:rPr lang="en-US" sz="1800" kern="1200" dirty="0">
              <a:latin typeface="Calibri" panose="020F0502020204030204" pitchFamily="34" charset="0"/>
            </a:rPr>
            <a:t>Attention Deficit Hyperactivity Disorder (ADHD)</a:t>
          </a:r>
        </a:p>
        <a:p>
          <a:pPr marL="171450" lvl="1" indent="-171450" algn="l" defTabSz="800100">
            <a:lnSpc>
              <a:spcPct val="90000"/>
            </a:lnSpc>
            <a:spcBef>
              <a:spcPct val="0"/>
            </a:spcBef>
            <a:spcAft>
              <a:spcPct val="15000"/>
            </a:spcAft>
            <a:buChar char="•"/>
          </a:pPr>
          <a:r>
            <a:rPr lang="en-US" sz="1800" kern="1200" dirty="0">
              <a:latin typeface="Calibri" panose="020F0502020204030204" pitchFamily="34" charset="0"/>
            </a:rPr>
            <a:t>Anxiety </a:t>
          </a:r>
        </a:p>
        <a:p>
          <a:pPr marL="171450" lvl="1" indent="-171450" algn="l" defTabSz="800100">
            <a:lnSpc>
              <a:spcPct val="90000"/>
            </a:lnSpc>
            <a:spcBef>
              <a:spcPct val="0"/>
            </a:spcBef>
            <a:spcAft>
              <a:spcPct val="15000"/>
            </a:spcAft>
            <a:buChar char="•"/>
          </a:pPr>
          <a:r>
            <a:rPr lang="en-US" sz="1800" kern="1200" dirty="0">
              <a:latin typeface="Calibri" panose="020F0502020204030204" pitchFamily="34" charset="0"/>
            </a:rPr>
            <a:t>Attention Deficit Disorder (ADD</a:t>
          </a:r>
        </a:p>
      </dsp:txBody>
      <dsp:txXfrm>
        <a:off x="7151931" y="1382165"/>
        <a:ext cx="2090191" cy="2421090"/>
      </dsp:txXfrm>
    </dsp:sp>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8A4D415-9E96-44D2-86E5-F6A64DC8129F}" type="datetimeFigureOut">
              <a:rPr lang="en-GB" smtClean="0"/>
              <a:t>14/10/2026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8D5D24-9B52-46FF-8709-D9FB6B69A567}" type="slidenum">
              <a:rPr lang="en-GB" smtClean="0"/>
              <a:t>‹#›</a:t>
            </a:fld>
            <a:endParaRPr lang="en-GB"/>
          </a:p>
        </p:txBody>
      </p:sp>
    </p:spTree>
    <p:extLst>
      <p:ext uri="{BB962C8B-B14F-4D97-AF65-F5344CB8AC3E}">
        <p14:creationId xmlns:p14="http://schemas.microsoft.com/office/powerpoint/2010/main" val="17158700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8A4D415-9E96-44D2-86E5-F6A64DC8129F}" type="datetimeFigureOut">
              <a:rPr lang="en-GB" smtClean="0"/>
              <a:t>14/10/2026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8D5D24-9B52-46FF-8709-D9FB6B69A567}" type="slidenum">
              <a:rPr lang="en-GB" smtClean="0"/>
              <a:t>‹#›</a:t>
            </a:fld>
            <a:endParaRPr lang="en-GB"/>
          </a:p>
        </p:txBody>
      </p:sp>
    </p:spTree>
    <p:extLst>
      <p:ext uri="{BB962C8B-B14F-4D97-AF65-F5344CB8AC3E}">
        <p14:creationId xmlns:p14="http://schemas.microsoft.com/office/powerpoint/2010/main" val="14160149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8A4D415-9E96-44D2-86E5-F6A64DC8129F}" type="datetimeFigureOut">
              <a:rPr lang="en-GB" smtClean="0"/>
              <a:t>14/10/2026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8D5D24-9B52-46FF-8709-D9FB6B69A567}" type="slidenum">
              <a:rPr lang="en-GB" smtClean="0"/>
              <a:t>‹#›</a:t>
            </a:fld>
            <a:endParaRPr lang="en-GB"/>
          </a:p>
        </p:txBody>
      </p:sp>
    </p:spTree>
    <p:extLst>
      <p:ext uri="{BB962C8B-B14F-4D97-AF65-F5344CB8AC3E}">
        <p14:creationId xmlns:p14="http://schemas.microsoft.com/office/powerpoint/2010/main" val="11761258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8A4D415-9E96-44D2-86E5-F6A64DC8129F}" type="datetimeFigureOut">
              <a:rPr lang="en-GB" smtClean="0"/>
              <a:t>14/10/2026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C8D5D24-9B52-46FF-8709-D9FB6B69A567}" type="slidenum">
              <a:rPr lang="en-GB" smtClean="0"/>
              <a:t>‹#›</a:t>
            </a:fld>
            <a:endParaRPr lang="en-GB"/>
          </a:p>
        </p:txBody>
      </p:sp>
    </p:spTree>
    <p:extLst>
      <p:ext uri="{BB962C8B-B14F-4D97-AF65-F5344CB8AC3E}">
        <p14:creationId xmlns:p14="http://schemas.microsoft.com/office/powerpoint/2010/main" val="24852414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8A4D415-9E96-44D2-86E5-F6A64DC8129F}" type="datetimeFigureOut">
              <a:rPr lang="en-GB" smtClean="0"/>
              <a:t>14/10/2026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C8D5D24-9B52-46FF-8709-D9FB6B69A567}" type="slidenum">
              <a:rPr lang="en-GB" smtClean="0"/>
              <a:t>‹#›</a:t>
            </a:fld>
            <a:endParaRPr lang="en-GB"/>
          </a:p>
        </p:txBody>
      </p:sp>
    </p:spTree>
    <p:extLst>
      <p:ext uri="{BB962C8B-B14F-4D97-AF65-F5344CB8AC3E}">
        <p14:creationId xmlns:p14="http://schemas.microsoft.com/office/powerpoint/2010/main" val="34127864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8A4D415-9E96-44D2-86E5-F6A64DC8129F}" type="datetimeFigureOut">
              <a:rPr lang="en-GB" smtClean="0"/>
              <a:t>14/10/2026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C8D5D24-9B52-46FF-8709-D9FB6B69A567}" type="slidenum">
              <a:rPr lang="en-GB" smtClean="0"/>
              <a:t>‹#›</a:t>
            </a:fld>
            <a:endParaRPr lang="en-GB"/>
          </a:p>
        </p:txBody>
      </p:sp>
    </p:spTree>
    <p:extLst>
      <p:ext uri="{BB962C8B-B14F-4D97-AF65-F5344CB8AC3E}">
        <p14:creationId xmlns:p14="http://schemas.microsoft.com/office/powerpoint/2010/main" val="27216487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8A4D415-9E96-44D2-86E5-F6A64DC8129F}" type="datetimeFigureOut">
              <a:rPr lang="en-GB" smtClean="0"/>
              <a:t>14/10/2026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C8D5D24-9B52-46FF-8709-D9FB6B69A567}" type="slidenum">
              <a:rPr lang="en-GB" smtClean="0"/>
              <a:t>‹#›</a:t>
            </a:fld>
            <a:endParaRPr lang="en-GB"/>
          </a:p>
        </p:txBody>
      </p:sp>
    </p:spTree>
    <p:extLst>
      <p:ext uri="{BB962C8B-B14F-4D97-AF65-F5344CB8AC3E}">
        <p14:creationId xmlns:p14="http://schemas.microsoft.com/office/powerpoint/2010/main" val="18652072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8A4D415-9E96-44D2-86E5-F6A64DC8129F}" type="datetimeFigureOut">
              <a:rPr lang="en-GB" smtClean="0"/>
              <a:t>14/10/2026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C8D5D24-9B52-46FF-8709-D9FB6B69A567}" type="slidenum">
              <a:rPr lang="en-GB" smtClean="0"/>
              <a:t>‹#›</a:t>
            </a:fld>
            <a:endParaRPr lang="en-GB"/>
          </a:p>
        </p:txBody>
      </p:sp>
    </p:spTree>
    <p:extLst>
      <p:ext uri="{BB962C8B-B14F-4D97-AF65-F5344CB8AC3E}">
        <p14:creationId xmlns:p14="http://schemas.microsoft.com/office/powerpoint/2010/main" val="19137107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8A4D415-9E96-44D2-86E5-F6A64DC8129F}" type="datetimeFigureOut">
              <a:rPr lang="en-GB" smtClean="0"/>
              <a:t>14/10/2026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C8D5D24-9B52-46FF-8709-D9FB6B69A567}" type="slidenum">
              <a:rPr lang="en-GB" smtClean="0"/>
              <a:t>‹#›</a:t>
            </a:fld>
            <a:endParaRPr lang="en-GB"/>
          </a:p>
        </p:txBody>
      </p:sp>
    </p:spTree>
    <p:extLst>
      <p:ext uri="{BB962C8B-B14F-4D97-AF65-F5344CB8AC3E}">
        <p14:creationId xmlns:p14="http://schemas.microsoft.com/office/powerpoint/2010/main" val="11555131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8A4D415-9E96-44D2-86E5-F6A64DC8129F}" type="datetimeFigureOut">
              <a:rPr lang="en-GB" smtClean="0"/>
              <a:t>14/10/2026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8D5D24-9B52-46FF-8709-D9FB6B69A567}" type="slidenum">
              <a:rPr lang="en-GB" smtClean="0"/>
              <a:t>‹#›</a:t>
            </a:fld>
            <a:endParaRPr lang="en-GB"/>
          </a:p>
        </p:txBody>
      </p:sp>
    </p:spTree>
    <p:extLst>
      <p:ext uri="{BB962C8B-B14F-4D97-AF65-F5344CB8AC3E}">
        <p14:creationId xmlns:p14="http://schemas.microsoft.com/office/powerpoint/2010/main" val="26966271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8A4D415-9E96-44D2-86E5-F6A64DC8129F}" type="datetimeFigureOut">
              <a:rPr lang="en-GB" smtClean="0"/>
              <a:t>14/10/2026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8D5D24-9B52-46FF-8709-D9FB6B69A567}"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1837687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8A4D415-9E96-44D2-86E5-F6A64DC8129F}" type="datetimeFigureOut">
              <a:rPr lang="en-GB" smtClean="0"/>
              <a:t>14/10/2026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8D5D24-9B52-46FF-8709-D9FB6B69A567}" type="slidenum">
              <a:rPr lang="en-GB" smtClean="0"/>
              <a:t>‹#›</a:t>
            </a:fld>
            <a:endParaRPr lang="en-GB"/>
          </a:p>
        </p:txBody>
      </p:sp>
    </p:spTree>
    <p:extLst>
      <p:ext uri="{BB962C8B-B14F-4D97-AF65-F5344CB8AC3E}">
        <p14:creationId xmlns:p14="http://schemas.microsoft.com/office/powerpoint/2010/main" val="417367769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8A4D415-9E96-44D2-86E5-F6A64DC8129F}" type="datetimeFigureOut">
              <a:rPr lang="en-GB" smtClean="0"/>
              <a:t>14/10/2026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8D5D24-9B52-46FF-8709-D9FB6B69A567}"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515856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8A4D415-9E96-44D2-86E5-F6A64DC8129F}" type="datetimeFigureOut">
              <a:rPr lang="en-GB" smtClean="0"/>
              <a:t>14/10/2026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8D5D24-9B52-46FF-8709-D9FB6B69A567}" type="slidenum">
              <a:rPr lang="en-GB" smtClean="0"/>
              <a:t>‹#›</a:t>
            </a:fld>
            <a:endParaRPr lang="en-GB"/>
          </a:p>
        </p:txBody>
      </p:sp>
    </p:spTree>
    <p:extLst>
      <p:ext uri="{BB962C8B-B14F-4D97-AF65-F5344CB8AC3E}">
        <p14:creationId xmlns:p14="http://schemas.microsoft.com/office/powerpoint/2010/main" val="337713375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8A4D415-9E96-44D2-86E5-F6A64DC8129F}" type="datetimeFigureOut">
              <a:rPr lang="en-GB" smtClean="0"/>
              <a:t>14/10/2026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8D5D24-9B52-46FF-8709-D9FB6B69A567}" type="slidenum">
              <a:rPr lang="en-GB" smtClean="0"/>
              <a:t>‹#›</a:t>
            </a:fld>
            <a:endParaRPr lang="en-GB"/>
          </a:p>
        </p:txBody>
      </p:sp>
    </p:spTree>
    <p:extLst>
      <p:ext uri="{BB962C8B-B14F-4D97-AF65-F5344CB8AC3E}">
        <p14:creationId xmlns:p14="http://schemas.microsoft.com/office/powerpoint/2010/main" val="140668019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8A4D415-9E96-44D2-86E5-F6A64DC8129F}" type="datetimeFigureOut">
              <a:rPr lang="en-GB" smtClean="0"/>
              <a:t>14/10/2026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8D5D24-9B52-46FF-8709-D9FB6B69A567}" type="slidenum">
              <a:rPr lang="en-GB" smtClean="0"/>
              <a:t>‹#›</a:t>
            </a:fld>
            <a:endParaRPr lang="en-GB"/>
          </a:p>
        </p:txBody>
      </p:sp>
    </p:spTree>
    <p:extLst>
      <p:ext uri="{BB962C8B-B14F-4D97-AF65-F5344CB8AC3E}">
        <p14:creationId xmlns:p14="http://schemas.microsoft.com/office/powerpoint/2010/main" val="2832831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srcRect/>
          <a:tile tx="0" ty="0" sx="100000" sy="100000" flip="none" algn="tl"/>
        </a:blipFill>
        <a:effectLst/>
      </p:bgPr>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D8A4D415-9E96-44D2-86E5-F6A64DC8129F}" type="datetimeFigureOut">
              <a:rPr lang="en-GB" smtClean="0"/>
              <a:t>14/10/2026</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AC8D5D24-9B52-46FF-8709-D9FB6B69A567}" type="slidenum">
              <a:rPr lang="en-GB" smtClean="0"/>
              <a:t>‹#›</a:t>
            </a:fld>
            <a:endParaRPr lang="en-GB"/>
          </a:p>
        </p:txBody>
      </p:sp>
    </p:spTree>
    <p:extLst>
      <p:ext uri="{BB962C8B-B14F-4D97-AF65-F5344CB8AC3E}">
        <p14:creationId xmlns:p14="http://schemas.microsoft.com/office/powerpoint/2010/main" val="256095594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slide" Target="slide15.xml"/><Relationship Id="rId13" Type="http://schemas.openxmlformats.org/officeDocument/2006/relationships/slide" Target="slide22.xml"/><Relationship Id="rId18" Type="http://schemas.openxmlformats.org/officeDocument/2006/relationships/slide" Target="slide28.xml"/><Relationship Id="rId3" Type="http://schemas.openxmlformats.org/officeDocument/2006/relationships/slide" Target="slide3.xml"/><Relationship Id="rId21" Type="http://schemas.openxmlformats.org/officeDocument/2006/relationships/slide" Target="slide31.xml"/><Relationship Id="rId7" Type="http://schemas.openxmlformats.org/officeDocument/2006/relationships/slide" Target="slide14.xml"/><Relationship Id="rId12" Type="http://schemas.openxmlformats.org/officeDocument/2006/relationships/slide" Target="slide21.xml"/><Relationship Id="rId17" Type="http://schemas.openxmlformats.org/officeDocument/2006/relationships/slide" Target="slide26.xml"/><Relationship Id="rId25" Type="http://schemas.openxmlformats.org/officeDocument/2006/relationships/image" Target="../media/image5.png"/><Relationship Id="rId2" Type="http://schemas.openxmlformats.org/officeDocument/2006/relationships/slide" Target="slide4.xml"/><Relationship Id="rId16" Type="http://schemas.openxmlformats.org/officeDocument/2006/relationships/slide" Target="slide25.xml"/><Relationship Id="rId20"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slide" Target="slide12.xml"/><Relationship Id="rId11" Type="http://schemas.openxmlformats.org/officeDocument/2006/relationships/slide" Target="slide20.xml"/><Relationship Id="rId24" Type="http://schemas.openxmlformats.org/officeDocument/2006/relationships/slide" Target="slide29.xml"/><Relationship Id="rId5" Type="http://schemas.openxmlformats.org/officeDocument/2006/relationships/slide" Target="slide11.xml"/><Relationship Id="rId15" Type="http://schemas.openxmlformats.org/officeDocument/2006/relationships/slide" Target="slide24.xml"/><Relationship Id="rId23" Type="http://schemas.openxmlformats.org/officeDocument/2006/relationships/slide" Target="slide27.xml"/><Relationship Id="rId10" Type="http://schemas.openxmlformats.org/officeDocument/2006/relationships/slide" Target="slide16.xml"/><Relationship Id="rId19" Type="http://schemas.openxmlformats.org/officeDocument/2006/relationships/slide" Target="slide30.xml"/><Relationship Id="rId4" Type="http://schemas.openxmlformats.org/officeDocument/2006/relationships/slide" Target="slide5.xml"/><Relationship Id="rId9" Type="http://schemas.openxmlformats.org/officeDocument/2006/relationships/slide" Target="slide13.xml"/><Relationship Id="rId14" Type="http://schemas.openxmlformats.org/officeDocument/2006/relationships/slide" Target="slide23.xml"/><Relationship Id="rId22"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gov.uk/government/publications/send-code-of-practice-0-to-25" TargetMode="External"/><Relationship Id="rId1" Type="http://schemas.openxmlformats.org/officeDocument/2006/relationships/slideLayout" Target="../slideLayouts/slideLayout2.xml"/><Relationship Id="rId4" Type="http://schemas.openxmlformats.org/officeDocument/2006/relationships/slide" Target="slide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slide" Target="slide2.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slide" Target="slide2.xml"/></Relationships>
</file>

<file path=ppt/slides/_rels/slide8.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s://www.bacton-pri.suffolk.sch.uk/page/?title=Policies&amp;pid=16" TargetMode="External"/><Relationship Id="rId1" Type="http://schemas.openxmlformats.org/officeDocument/2006/relationships/slideLayout" Target="../slideLayouts/slideLayout7.xml"/><Relationship Id="rId4" Type="http://schemas.openxmlformats.org/officeDocument/2006/relationships/slide" Target="slide2.xml"/></Relationships>
</file>

<file path=ppt/slides/_rels/slide11.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hyperlink" Target="https://www.bacton-pri.suffolk.sch.uk/page/?title=Our+Staff&amp;pid=14"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hyperlink" Target="https://www.suffolklocaloffer.org.uk/education/education-health-and-care-needs-assessments-and-plans/education-health-and-care-needs-assessments-ehcnas"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hyperlink" Target="https://www.suffolklocaloffer.org.uk/education/education-health-and-care-needs-assessments-and-plans/education-health-and-care-needs-assessments-ehcnas"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hyperlink" Target="https://www.bacton-pri.suffolk.sch.uk/attachments/download.asp?file=367&amp;type=pdf"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hyperlink" Target="https://www.bacton-pri.suffolk.sch.uk/page/?title=Policies&amp;pid=16"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s://suffolksendiass.co.uk/" TargetMode="External"/><Relationship Id="rId1" Type="http://schemas.openxmlformats.org/officeDocument/2006/relationships/slideLayout" Target="../slideLayouts/slideLayout2.xml"/><Relationship Id="rId4" Type="http://schemas.openxmlformats.org/officeDocument/2006/relationships/slide" Target="slide2.xml"/></Relationships>
</file>

<file path=ppt/slides/_rels/slide32.xml.rels><?xml version="1.0" encoding="UTF-8" standalone="yes"?>
<Relationships xmlns="http://schemas.openxmlformats.org/package/2006/relationships"><Relationship Id="rId3" Type="http://schemas.openxmlformats.org/officeDocument/2006/relationships/hyperlink" Target="https://www.nsft.nhs.uk/parent-workshops/" TargetMode="External"/><Relationship Id="rId2" Type="http://schemas.openxmlformats.org/officeDocument/2006/relationships/hyperlink" Target="https://www.suffolk.gov.uk/children-families-and-learning/childcare-information-and-support-for-parents-and-providers/parent-hub/parenting-programmes-overview/parenting-programmes" TargetMode="External"/><Relationship Id="rId1" Type="http://schemas.openxmlformats.org/officeDocument/2006/relationships/slideLayout" Target="../slideLayouts/slideLayout2.xml"/><Relationship Id="rId5" Type="http://schemas.openxmlformats.org/officeDocument/2006/relationships/slide" Target="slide2.xml"/><Relationship Id="rId4" Type="http://schemas.openxmlformats.org/officeDocument/2006/relationships/hyperlink" Target="https://www.suffolk.gov.uk/children-families-and-learning/common-assessment-framework-caf/common-assessment-framework-caf-information-for-families/#tab1" TargetMode="External"/></Relationships>
</file>

<file path=ppt/slides/_rels/slide33.xml.rels><?xml version="1.0" encoding="UTF-8" standalone="yes"?>
<Relationships xmlns="http://schemas.openxmlformats.org/package/2006/relationships"><Relationship Id="rId8" Type="http://schemas.openxmlformats.org/officeDocument/2006/relationships/hyperlink" Target="https://www.suffolk.gov.uk/children-families-and-learning/childrens-health/school-nursing-service" TargetMode="External"/><Relationship Id="rId3" Type="http://schemas.openxmlformats.org/officeDocument/2006/relationships/hyperlink" Target="https://www.nspcc.org.uk/keeping-children-safe/our-services/" TargetMode="External"/><Relationship Id="rId7" Type="http://schemas.openxmlformats.org/officeDocument/2006/relationships/hyperlink" Target="https://www.autism.org.uk/" TargetMode="External"/><Relationship Id="rId2" Type="http://schemas.openxmlformats.org/officeDocument/2006/relationships/hyperlink" Target="https://www.bacton-pri.suffolk.sch.uk/page/?title=Mental+Health+and+Wellbeing&amp;pid=151" TargetMode="External"/><Relationship Id="rId1" Type="http://schemas.openxmlformats.org/officeDocument/2006/relationships/slideLayout" Target="../slideLayouts/slideLayout2.xml"/><Relationship Id="rId6" Type="http://schemas.openxmlformats.org/officeDocument/2006/relationships/hyperlink" Target="https://www.nhs.uk/every-mind-matters/supporting-others/childrens-mental-health/#your-own-mental-health" TargetMode="External"/><Relationship Id="rId5" Type="http://schemas.openxmlformats.org/officeDocument/2006/relationships/hyperlink" Target="https://www.nhs.uk/every-mind-matters/supporting-others/childrens-mental-health/" TargetMode="External"/><Relationship Id="rId10" Type="http://schemas.openxmlformats.org/officeDocument/2006/relationships/slide" Target="slide2.xml"/><Relationship Id="rId4" Type="http://schemas.openxmlformats.org/officeDocument/2006/relationships/hyperlink" Target="https://www.actionforchildren.org.uk/how-we-can-help/get-parenting-support/" TargetMode="External"/><Relationship Id="rId9" Type="http://schemas.openxmlformats.org/officeDocument/2006/relationships/hyperlink" Target="https://solihullapproachparenting.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68846" y="3168150"/>
            <a:ext cx="7766936" cy="1646302"/>
          </a:xfrm>
        </p:spPr>
        <p:txBody>
          <a:bodyPr/>
          <a:lstStyle/>
          <a:p>
            <a:pPr algn="ctr"/>
            <a:r>
              <a:rPr lang="en-GB" sz="6000" dirty="0" err="1">
                <a:latin typeface="Calibri" panose="020F0502020204030204" pitchFamily="34" charset="0"/>
              </a:rPr>
              <a:t>Bacton</a:t>
            </a:r>
            <a:r>
              <a:rPr lang="en-GB" sz="6000" dirty="0">
                <a:latin typeface="Calibri" panose="020F0502020204030204" pitchFamily="34" charset="0"/>
              </a:rPr>
              <a:t> Primary School</a:t>
            </a:r>
            <a:br>
              <a:rPr lang="en-GB" sz="6000" dirty="0">
                <a:latin typeface="Calibri" panose="020F0502020204030204" pitchFamily="34" charset="0"/>
              </a:rPr>
            </a:br>
            <a:br>
              <a:rPr lang="en-GB" sz="4500" dirty="0">
                <a:latin typeface="Calibri" panose="020F0502020204030204" pitchFamily="34" charset="0"/>
              </a:rPr>
            </a:br>
            <a:br>
              <a:rPr lang="en-GB" sz="4500" dirty="0">
                <a:latin typeface="Calibri" panose="020F0502020204030204" pitchFamily="34" charset="0"/>
              </a:rPr>
            </a:br>
            <a:br>
              <a:rPr lang="en-GB" sz="4500" dirty="0">
                <a:latin typeface="Calibri" panose="020F0502020204030204" pitchFamily="34" charset="0"/>
              </a:rPr>
            </a:br>
            <a:br>
              <a:rPr lang="en-GB" sz="4500" dirty="0">
                <a:latin typeface="Calibri" panose="020F0502020204030204" pitchFamily="34" charset="0"/>
              </a:rPr>
            </a:br>
            <a:r>
              <a:rPr lang="en-GB" sz="4800" dirty="0">
                <a:solidFill>
                  <a:schemeClr val="tx1"/>
                </a:solidFill>
                <a:latin typeface="Calibri" panose="020F0502020204030204" pitchFamily="34" charset="0"/>
              </a:rPr>
              <a:t>SEN Information Report</a:t>
            </a:r>
          </a:p>
        </p:txBody>
      </p:sp>
      <p:sp>
        <p:nvSpPr>
          <p:cNvPr id="3" name="Subtitle 2"/>
          <p:cNvSpPr>
            <a:spLocks noGrp="1"/>
          </p:cNvSpPr>
          <p:nvPr>
            <p:ph type="subTitle" idx="1"/>
          </p:nvPr>
        </p:nvSpPr>
        <p:spPr>
          <a:xfrm>
            <a:off x="509046" y="5356520"/>
            <a:ext cx="7392585" cy="1387180"/>
          </a:xfrm>
        </p:spPr>
        <p:txBody>
          <a:bodyPr>
            <a:normAutofit lnSpcReduction="10000"/>
          </a:bodyPr>
          <a:lstStyle/>
          <a:p>
            <a:pPr algn="l"/>
            <a:r>
              <a:rPr lang="it-IT" sz="2400" dirty="0">
                <a:solidFill>
                  <a:schemeClr val="tx1"/>
                </a:solidFill>
                <a:latin typeface="Calibri" panose="020F0502020204030204" pitchFamily="34" charset="0"/>
              </a:rPr>
              <a:t>SENDCo: Angela Thomas </a:t>
            </a:r>
          </a:p>
          <a:p>
            <a:pPr algn="l"/>
            <a:r>
              <a:rPr lang="it-IT" sz="2400" dirty="0">
                <a:solidFill>
                  <a:schemeClr val="tx1"/>
                </a:solidFill>
                <a:latin typeface="Calibri" panose="020F0502020204030204" pitchFamily="34" charset="0"/>
              </a:rPr>
              <a:t>Email: admin@bactonschool.org.uk</a:t>
            </a:r>
          </a:p>
          <a:p>
            <a:pPr algn="l"/>
            <a:r>
              <a:rPr lang="it-IT" sz="2400" dirty="0">
                <a:solidFill>
                  <a:schemeClr val="tx1"/>
                </a:solidFill>
                <a:latin typeface="Calibri" panose="020F0502020204030204" pitchFamily="34" charset="0"/>
              </a:rPr>
              <a:t>Published: September 2026 </a:t>
            </a:r>
          </a:p>
        </p:txBody>
      </p:sp>
      <p:pic>
        <p:nvPicPr>
          <p:cNvPr id="7" name="Picture 6"/>
          <p:cNvPicPr/>
          <p:nvPr/>
        </p:nvPicPr>
        <p:blipFill>
          <a:blip r:embed="rId2" cstate="print">
            <a:extLst>
              <a:ext uri="{28A0092B-C50C-407E-A947-70E740481C1C}">
                <a14:useLocalDpi xmlns:a14="http://schemas.microsoft.com/office/drawing/2010/main" val="0"/>
              </a:ext>
            </a:extLst>
          </a:blip>
          <a:stretch>
            <a:fillRect/>
          </a:stretch>
        </p:blipFill>
        <p:spPr bwMode="auto">
          <a:xfrm>
            <a:off x="5071623" y="1227950"/>
            <a:ext cx="2001839" cy="2557683"/>
          </a:xfrm>
          <a:prstGeom prst="rect">
            <a:avLst/>
          </a:prstGeom>
          <a:noFill/>
          <a:ln>
            <a:noFill/>
          </a:ln>
        </p:spPr>
      </p:pic>
      <p:sp>
        <p:nvSpPr>
          <p:cNvPr id="8" name="Right Arrow 7">
            <a:hlinkClick r:id="rId3" action="ppaction://hlinksldjump"/>
          </p:cNvPr>
          <p:cNvSpPr/>
          <p:nvPr/>
        </p:nvSpPr>
        <p:spPr>
          <a:xfrm>
            <a:off x="10852036" y="6050110"/>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alibri" panose="020F0502020204030204" pitchFamily="34" charset="0"/>
                <a:hlinkClick r:id="rId3" action="ppaction://hlinksldjump"/>
              </a:rPr>
              <a:t>Main Menu</a:t>
            </a:r>
            <a:endParaRPr lang="en-GB" sz="1200" b="1" dirty="0">
              <a:latin typeface="Calibri" panose="020F0502020204030204" pitchFamily="34" charset="0"/>
            </a:endParaRPr>
          </a:p>
        </p:txBody>
      </p:sp>
    </p:spTree>
    <p:extLst>
      <p:ext uri="{BB962C8B-B14F-4D97-AF65-F5344CB8AC3E}">
        <p14:creationId xmlns:p14="http://schemas.microsoft.com/office/powerpoint/2010/main" val="38910314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Subtitle 2"/>
          <p:cNvSpPr txBox="1">
            <a:spLocks/>
          </p:cNvSpPr>
          <p:nvPr/>
        </p:nvSpPr>
        <p:spPr>
          <a:xfrm>
            <a:off x="514137" y="4207623"/>
            <a:ext cx="4928592" cy="1368152"/>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dirty="0"/>
          </a:p>
        </p:txBody>
      </p:sp>
      <p:sp>
        <p:nvSpPr>
          <p:cNvPr id="6" name="Rounded Rectangle 5">
            <a:hlinkClick r:id="rId2" action="ppaction://hlinksldjump"/>
          </p:cNvPr>
          <p:cNvSpPr/>
          <p:nvPr/>
        </p:nvSpPr>
        <p:spPr>
          <a:xfrm>
            <a:off x="3400007" y="326422"/>
            <a:ext cx="2796480" cy="720080"/>
          </a:xfrm>
          <a:prstGeom prst="roundRect">
            <a:avLst/>
          </a:prstGeom>
          <a:solidFill>
            <a:schemeClr val="tx2">
              <a:lumMod val="20000"/>
              <a:lumOff val="80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accent1"/>
                </a:solidFill>
                <a:latin typeface="Calibri" panose="020F0502020204030204" pitchFamily="34" charset="0"/>
              </a:rPr>
              <a:t>What are Special Educational Needs (SEN)?</a:t>
            </a:r>
            <a:endParaRPr lang="en-GB" sz="1400" b="1" dirty="0">
              <a:solidFill>
                <a:schemeClr val="accent1"/>
              </a:solidFill>
              <a:latin typeface="Twinkl" panose="02000000000000000000" pitchFamily="2" charset="0"/>
            </a:endParaRPr>
          </a:p>
        </p:txBody>
      </p:sp>
      <p:sp>
        <p:nvSpPr>
          <p:cNvPr id="10" name="Rounded Rectangle 9">
            <a:hlinkClick r:id="rId3" action="ppaction://hlinksldjump"/>
          </p:cNvPr>
          <p:cNvSpPr/>
          <p:nvPr/>
        </p:nvSpPr>
        <p:spPr>
          <a:xfrm>
            <a:off x="351164" y="293725"/>
            <a:ext cx="2885870" cy="743238"/>
          </a:xfrm>
          <a:prstGeom prst="roundRect">
            <a:avLst/>
          </a:prstGeom>
          <a:solidFill>
            <a:schemeClr val="accent1">
              <a:lumMod val="20000"/>
              <a:lumOff val="80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accent1"/>
                </a:solidFill>
                <a:latin typeface="Calibri" panose="020F0502020204030204" pitchFamily="34" charset="0"/>
              </a:rPr>
              <a:t>Our Vision </a:t>
            </a:r>
          </a:p>
        </p:txBody>
      </p:sp>
      <p:sp>
        <p:nvSpPr>
          <p:cNvPr id="11" name="Rounded Rectangle 10">
            <a:hlinkClick r:id="rId4" action="ppaction://hlinksldjump"/>
          </p:cNvPr>
          <p:cNvSpPr/>
          <p:nvPr/>
        </p:nvSpPr>
        <p:spPr>
          <a:xfrm>
            <a:off x="6361503" y="286845"/>
            <a:ext cx="2796480" cy="720080"/>
          </a:xfrm>
          <a:prstGeom prst="roundRect">
            <a:avLst/>
          </a:prstGeom>
          <a:solidFill>
            <a:schemeClr val="accent2">
              <a:lumMod val="20000"/>
              <a:lumOff val="80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accent1"/>
                </a:solidFill>
                <a:latin typeface="Calibri" panose="020F0502020204030204" pitchFamily="34" charset="0"/>
              </a:rPr>
              <a:t>What types of SEN does the school provide for?</a:t>
            </a:r>
            <a:endParaRPr lang="en-GB" sz="1400" b="1" dirty="0">
              <a:solidFill>
                <a:schemeClr val="accent1"/>
              </a:solidFill>
              <a:latin typeface="Calibri" panose="020F0502020204030204" pitchFamily="34" charset="0"/>
            </a:endParaRPr>
          </a:p>
        </p:txBody>
      </p:sp>
      <p:sp>
        <p:nvSpPr>
          <p:cNvPr id="12" name="Rounded Rectangle 11">
            <a:hlinkClick r:id="rId5" action="ppaction://hlinksldjump"/>
          </p:cNvPr>
          <p:cNvSpPr/>
          <p:nvPr/>
        </p:nvSpPr>
        <p:spPr>
          <a:xfrm>
            <a:off x="1844193" y="1255295"/>
            <a:ext cx="2796480" cy="720080"/>
          </a:xfrm>
          <a:prstGeom prst="roundRect">
            <a:avLst/>
          </a:prstGeom>
          <a:solidFill>
            <a:schemeClr val="tx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accent1"/>
                </a:solidFill>
                <a:latin typeface="Calibri" panose="020F0502020204030204" pitchFamily="34" charset="0"/>
              </a:rPr>
              <a:t>Which staff will support my child, and what training have they had?</a:t>
            </a:r>
            <a:endParaRPr lang="en-GB" sz="1400" b="1" dirty="0">
              <a:solidFill>
                <a:schemeClr val="accent1"/>
              </a:solidFill>
              <a:latin typeface="Calibri" panose="020F0502020204030204" pitchFamily="34" charset="0"/>
            </a:endParaRPr>
          </a:p>
        </p:txBody>
      </p:sp>
      <p:sp>
        <p:nvSpPr>
          <p:cNvPr id="14" name="Rounded Rectangle 13">
            <a:hlinkClick r:id="rId6" action="ppaction://hlinksldjump"/>
          </p:cNvPr>
          <p:cNvSpPr/>
          <p:nvPr/>
        </p:nvSpPr>
        <p:spPr>
          <a:xfrm>
            <a:off x="4894793" y="1255295"/>
            <a:ext cx="2796480" cy="720080"/>
          </a:xfrm>
          <a:prstGeom prst="roundRect">
            <a:avLst/>
          </a:prstGeom>
          <a:solidFill>
            <a:schemeClr val="accent1">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accent1"/>
                </a:solidFill>
                <a:latin typeface="Calibri" panose="020F0502020204030204" pitchFamily="34" charset="0"/>
              </a:rPr>
              <a:t>What should I do if I think my child has SEN?</a:t>
            </a:r>
            <a:endParaRPr lang="en-GB" sz="1400" b="1" dirty="0">
              <a:solidFill>
                <a:schemeClr val="accent1"/>
              </a:solidFill>
            </a:endParaRPr>
          </a:p>
        </p:txBody>
      </p:sp>
      <p:sp>
        <p:nvSpPr>
          <p:cNvPr id="15" name="Rounded Rectangle 14">
            <a:hlinkClick r:id="rId7" action="ppaction://hlinksldjump"/>
          </p:cNvPr>
          <p:cNvSpPr/>
          <p:nvPr/>
        </p:nvSpPr>
        <p:spPr>
          <a:xfrm>
            <a:off x="3400007" y="2191399"/>
            <a:ext cx="2796480" cy="720080"/>
          </a:xfrm>
          <a:prstGeom prst="roundRect">
            <a:avLst/>
          </a:prstGeom>
          <a:solidFill>
            <a:schemeClr val="accent1">
              <a:lumMod val="40000"/>
              <a:lumOff val="60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accent1"/>
                </a:solidFill>
                <a:latin typeface="Calibri" panose="020F0502020204030204" pitchFamily="34" charset="0"/>
              </a:rPr>
              <a:t>How will the school measure my child’s progress?</a:t>
            </a:r>
            <a:endParaRPr lang="en-GB" sz="1400" b="1" dirty="0">
              <a:solidFill>
                <a:schemeClr val="accent1"/>
              </a:solidFill>
            </a:endParaRPr>
          </a:p>
        </p:txBody>
      </p:sp>
      <p:sp>
        <p:nvSpPr>
          <p:cNvPr id="16" name="Rounded Rectangle 15">
            <a:hlinkClick r:id="rId8" action="ppaction://hlinksldjump"/>
          </p:cNvPr>
          <p:cNvSpPr/>
          <p:nvPr/>
        </p:nvSpPr>
        <p:spPr>
          <a:xfrm>
            <a:off x="6365591" y="2191399"/>
            <a:ext cx="2796480" cy="720080"/>
          </a:xfrm>
          <a:prstGeom prst="roundRect">
            <a:avLst/>
          </a:prstGeom>
          <a:solidFill>
            <a:schemeClr val="accent2">
              <a:lumMod val="40000"/>
              <a:lumOff val="60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accent1"/>
                </a:solidFill>
                <a:latin typeface="Calibri" panose="020F0502020204030204" pitchFamily="34" charset="0"/>
              </a:rPr>
              <a:t>How will I be involved in decisions made about my child’s education? </a:t>
            </a:r>
            <a:endParaRPr lang="en-GB" sz="1400" b="1" dirty="0">
              <a:solidFill>
                <a:schemeClr val="accent1"/>
              </a:solidFill>
              <a:latin typeface="Twinkl" panose="02000000000000000000" pitchFamily="2" charset="0"/>
            </a:endParaRPr>
          </a:p>
        </p:txBody>
      </p:sp>
      <p:sp>
        <p:nvSpPr>
          <p:cNvPr id="19" name="Rounded Rectangle 18">
            <a:hlinkClick r:id="rId9" action="ppaction://hlinksldjump"/>
          </p:cNvPr>
          <p:cNvSpPr/>
          <p:nvPr/>
        </p:nvSpPr>
        <p:spPr>
          <a:xfrm>
            <a:off x="445953" y="2191399"/>
            <a:ext cx="2796480" cy="720080"/>
          </a:xfrm>
          <a:prstGeom prst="roundRect">
            <a:avLst/>
          </a:prstGeom>
          <a:solidFill>
            <a:schemeClr val="tx2">
              <a:lumMod val="40000"/>
              <a:lumOff val="60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accent1"/>
                </a:solidFill>
                <a:latin typeface="Calibri" panose="020F0502020204030204" pitchFamily="34" charset="0"/>
              </a:rPr>
              <a:t>How will the school know if my child needs SEN support?</a:t>
            </a:r>
            <a:endParaRPr lang="en-GB" sz="1400" b="1" dirty="0">
              <a:solidFill>
                <a:schemeClr val="accent1"/>
              </a:solidFill>
              <a:latin typeface="Twinkl" panose="02000000000000000000" pitchFamily="2" charset="0"/>
            </a:endParaRPr>
          </a:p>
        </p:txBody>
      </p:sp>
      <p:sp>
        <p:nvSpPr>
          <p:cNvPr id="20" name="Rounded Rectangle 19">
            <a:hlinkClick r:id="rId10" action="ppaction://hlinksldjump"/>
          </p:cNvPr>
          <p:cNvSpPr/>
          <p:nvPr/>
        </p:nvSpPr>
        <p:spPr>
          <a:xfrm>
            <a:off x="1912377" y="3117964"/>
            <a:ext cx="2796480" cy="720080"/>
          </a:xfrm>
          <a:prstGeom prst="roundRect">
            <a:avLst/>
          </a:prstGeom>
          <a:solidFill>
            <a:schemeClr val="accent1">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accent1"/>
                </a:solidFill>
                <a:latin typeface="Calibri" panose="020F0502020204030204" pitchFamily="34" charset="0"/>
              </a:rPr>
              <a:t>How will the school adapt its teaching for my child?</a:t>
            </a:r>
            <a:endParaRPr lang="en-GB" sz="1400" b="1" dirty="0">
              <a:solidFill>
                <a:schemeClr val="accent1"/>
              </a:solidFill>
              <a:latin typeface="Twinkl" panose="02000000000000000000" pitchFamily="2" charset="0"/>
            </a:endParaRPr>
          </a:p>
        </p:txBody>
      </p:sp>
      <p:sp>
        <p:nvSpPr>
          <p:cNvPr id="22" name="Rounded Rectangle 21">
            <a:hlinkClick r:id="rId11" action="ppaction://hlinksldjump"/>
          </p:cNvPr>
          <p:cNvSpPr/>
          <p:nvPr/>
        </p:nvSpPr>
        <p:spPr>
          <a:xfrm>
            <a:off x="4992741" y="3108113"/>
            <a:ext cx="2796480" cy="720080"/>
          </a:xfrm>
          <a:prstGeom prst="roundRect">
            <a:avLst/>
          </a:prstGeom>
          <a:solidFill>
            <a:schemeClr val="accent2">
              <a:lumMod val="60000"/>
              <a:lumOff val="40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accent1"/>
                </a:solidFill>
                <a:latin typeface="Calibri" panose="020F0502020204030204" pitchFamily="34" charset="0"/>
              </a:rPr>
              <a:t>How will the school evaluate whether the support in place is helping my child?</a:t>
            </a:r>
            <a:endParaRPr lang="en-GB" sz="1400" b="1" dirty="0">
              <a:solidFill>
                <a:schemeClr val="accent1"/>
              </a:solidFill>
              <a:latin typeface="Twinkl" panose="02000000000000000000" pitchFamily="2" charset="0"/>
            </a:endParaRPr>
          </a:p>
        </p:txBody>
      </p:sp>
      <p:sp>
        <p:nvSpPr>
          <p:cNvPr id="23" name="Rounded Rectangle 22">
            <a:hlinkClick r:id="rId12" action="ppaction://hlinksldjump"/>
          </p:cNvPr>
          <p:cNvSpPr/>
          <p:nvPr/>
        </p:nvSpPr>
        <p:spPr>
          <a:xfrm>
            <a:off x="440554" y="4056376"/>
            <a:ext cx="2796480" cy="720080"/>
          </a:xfrm>
          <a:prstGeom prst="roundRect">
            <a:avLst/>
          </a:prstGeom>
          <a:solidFill>
            <a:schemeClr val="accent2">
              <a:lumMod val="60000"/>
              <a:lumOff val="40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accent1"/>
                </a:solidFill>
                <a:latin typeface="Calibri" panose="020F0502020204030204" pitchFamily="34" charset="0"/>
              </a:rPr>
              <a:t>How will the school resources be secured for my child?</a:t>
            </a:r>
            <a:endParaRPr lang="en-GB" sz="1400" b="1" dirty="0">
              <a:solidFill>
                <a:schemeClr val="accent1"/>
              </a:solidFill>
              <a:latin typeface="Twinkl" panose="02000000000000000000" pitchFamily="2" charset="0"/>
            </a:endParaRPr>
          </a:p>
        </p:txBody>
      </p:sp>
      <p:sp>
        <p:nvSpPr>
          <p:cNvPr id="24" name="Rounded Rectangle 23">
            <a:hlinkClick r:id="rId13" action="ppaction://hlinksldjump"/>
          </p:cNvPr>
          <p:cNvSpPr/>
          <p:nvPr/>
        </p:nvSpPr>
        <p:spPr>
          <a:xfrm>
            <a:off x="3448122" y="4056376"/>
            <a:ext cx="2796480" cy="720080"/>
          </a:xfrm>
          <a:prstGeom prst="roundRect">
            <a:avLst/>
          </a:prstGeom>
          <a:solidFill>
            <a:schemeClr val="tx2">
              <a:lumMod val="60000"/>
              <a:lumOff val="40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accent1"/>
                </a:solidFill>
                <a:latin typeface="Calibri" panose="020F0502020204030204" pitchFamily="34" charset="0"/>
              </a:rPr>
              <a:t>How will the school make sure my child is included in activities? </a:t>
            </a:r>
            <a:endParaRPr lang="en-GB" sz="1400" b="1" dirty="0">
              <a:solidFill>
                <a:schemeClr val="accent1"/>
              </a:solidFill>
            </a:endParaRPr>
          </a:p>
        </p:txBody>
      </p:sp>
      <p:sp>
        <p:nvSpPr>
          <p:cNvPr id="25" name="Rounded Rectangle 24">
            <a:hlinkClick r:id="rId14" action="ppaction://hlinksldjump"/>
          </p:cNvPr>
          <p:cNvSpPr/>
          <p:nvPr/>
        </p:nvSpPr>
        <p:spPr>
          <a:xfrm>
            <a:off x="6361503" y="4056376"/>
            <a:ext cx="2796480" cy="720080"/>
          </a:xfrm>
          <a:prstGeom prst="roundRect">
            <a:avLst/>
          </a:prstGeom>
          <a:solidFill>
            <a:schemeClr val="accent3">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solidFill>
                  <a:schemeClr val="accent1"/>
                </a:solidFill>
                <a:latin typeface="Calibri" panose="020F0502020204030204" pitchFamily="34" charset="0"/>
              </a:rPr>
              <a:t>How does the school make sure the admissions process is fair for pupils with SEN or a disability?</a:t>
            </a:r>
            <a:endParaRPr lang="en-GB" sz="1200" b="1" dirty="0">
              <a:solidFill>
                <a:schemeClr val="accent1"/>
              </a:solidFill>
              <a:latin typeface="Twinkl" panose="02000000000000000000" pitchFamily="2" charset="0"/>
            </a:endParaRPr>
          </a:p>
        </p:txBody>
      </p:sp>
      <p:sp>
        <p:nvSpPr>
          <p:cNvPr id="26" name="Rounded Rectangle 25">
            <a:hlinkClick r:id="rId15" action="ppaction://hlinksldjump"/>
          </p:cNvPr>
          <p:cNvSpPr/>
          <p:nvPr/>
        </p:nvSpPr>
        <p:spPr>
          <a:xfrm>
            <a:off x="2049882" y="4963707"/>
            <a:ext cx="2796480" cy="720080"/>
          </a:xfrm>
          <a:prstGeom prst="roundRect">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accent1"/>
                </a:solidFill>
                <a:latin typeface="Calibri" panose="020F0502020204030204" pitchFamily="34" charset="0"/>
              </a:rPr>
              <a:t>How does the school support pupils with disabilities?</a:t>
            </a:r>
            <a:endParaRPr lang="en-GB" sz="1400" b="1" dirty="0">
              <a:solidFill>
                <a:schemeClr val="accent1"/>
              </a:solidFill>
              <a:latin typeface="Twinkl" panose="02000000000000000000" pitchFamily="2" charset="0"/>
            </a:endParaRPr>
          </a:p>
        </p:txBody>
      </p:sp>
      <p:sp>
        <p:nvSpPr>
          <p:cNvPr id="27" name="Rounded Rectangle 26">
            <a:hlinkClick r:id="rId16" action="ppaction://hlinksldjump"/>
          </p:cNvPr>
          <p:cNvSpPr/>
          <p:nvPr/>
        </p:nvSpPr>
        <p:spPr>
          <a:xfrm>
            <a:off x="4968816" y="4927703"/>
            <a:ext cx="2796480" cy="720080"/>
          </a:xfrm>
          <a:prstGeom prst="roundRect">
            <a:avLst/>
          </a:prstGeom>
          <a:solidFill>
            <a:schemeClr val="accent3">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solidFill>
                  <a:schemeClr val="accent1"/>
                </a:solidFill>
                <a:latin typeface="Calibri" panose="020F0502020204030204" pitchFamily="34" charset="0"/>
              </a:rPr>
              <a:t>How will the school support my child’s mental health and emotional and social development? </a:t>
            </a:r>
            <a:endParaRPr lang="en-GB" sz="1200" b="1" dirty="0">
              <a:solidFill>
                <a:schemeClr val="accent1"/>
              </a:solidFill>
              <a:latin typeface="Twinkl" panose="02000000000000000000" pitchFamily="2" charset="0"/>
            </a:endParaRPr>
          </a:p>
        </p:txBody>
      </p:sp>
      <p:sp>
        <p:nvSpPr>
          <p:cNvPr id="28" name="Rounded Rectangle 27">
            <a:hlinkClick r:id="rId17" action="ppaction://hlinksldjump"/>
          </p:cNvPr>
          <p:cNvSpPr/>
          <p:nvPr/>
        </p:nvSpPr>
        <p:spPr>
          <a:xfrm>
            <a:off x="514137" y="5856013"/>
            <a:ext cx="2796480" cy="720080"/>
          </a:xfrm>
          <a:prstGeom prst="roundRect">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solidFill>
                  <a:schemeClr val="accent1"/>
                </a:solidFill>
                <a:latin typeface="Calibri" panose="020F0502020204030204" pitchFamily="34" charset="0"/>
              </a:rPr>
              <a:t>What support will be available for my child as they transition between classes or settings or in preparing for adulthood? </a:t>
            </a:r>
            <a:endParaRPr lang="en-GB" sz="1200" b="1" dirty="0">
              <a:solidFill>
                <a:schemeClr val="accent1"/>
              </a:solidFill>
              <a:latin typeface="Twinkl" panose="02000000000000000000" pitchFamily="2" charset="0"/>
            </a:endParaRPr>
          </a:p>
        </p:txBody>
      </p:sp>
      <p:sp>
        <p:nvSpPr>
          <p:cNvPr id="29" name="Rounded Rectangle 28">
            <a:hlinkClick r:id="rId18" action="ppaction://hlinksldjump"/>
          </p:cNvPr>
          <p:cNvSpPr/>
          <p:nvPr/>
        </p:nvSpPr>
        <p:spPr>
          <a:xfrm>
            <a:off x="6529238" y="5828528"/>
            <a:ext cx="2796480" cy="720080"/>
          </a:xfrm>
          <a:prstGeom prst="roundRect">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accent1"/>
                </a:solidFill>
                <a:latin typeface="Calibri" panose="020F0502020204030204" pitchFamily="34" charset="0"/>
              </a:rPr>
              <a:t>What if I am not happy with a decision or what is happening for my child? </a:t>
            </a:r>
            <a:endParaRPr lang="en-GB" sz="1200" b="1" dirty="0">
              <a:solidFill>
                <a:schemeClr val="accent1"/>
              </a:solidFill>
              <a:latin typeface="Calibri" panose="020F0502020204030204" pitchFamily="34" charset="0"/>
            </a:endParaRPr>
          </a:p>
        </p:txBody>
      </p:sp>
      <p:pic>
        <p:nvPicPr>
          <p:cNvPr id="7" name="Picture 6">
            <a:hlinkClick r:id="rId19" action="ppaction://hlinksldjump"/>
          </p:cNvPr>
          <p:cNvPicPr>
            <a:picLocks noChangeAspect="1"/>
          </p:cNvPicPr>
          <p:nvPr/>
        </p:nvPicPr>
        <p:blipFill>
          <a:blip r:embed="rId20"/>
          <a:stretch>
            <a:fillRect/>
          </a:stretch>
        </p:blipFill>
        <p:spPr>
          <a:xfrm rot="797375">
            <a:off x="10196248" y="406923"/>
            <a:ext cx="1550267" cy="1378517"/>
          </a:xfrm>
          <a:prstGeom prst="rect">
            <a:avLst/>
          </a:prstGeom>
        </p:spPr>
      </p:pic>
      <p:pic>
        <p:nvPicPr>
          <p:cNvPr id="8" name="Picture 7">
            <a:hlinkClick r:id="rId21" action="ppaction://hlinksldjump"/>
          </p:cNvPr>
          <p:cNvPicPr>
            <a:picLocks noChangeAspect="1"/>
          </p:cNvPicPr>
          <p:nvPr/>
        </p:nvPicPr>
        <p:blipFill>
          <a:blip r:embed="rId22"/>
          <a:stretch>
            <a:fillRect/>
          </a:stretch>
        </p:blipFill>
        <p:spPr>
          <a:xfrm rot="20956325">
            <a:off x="10078690" y="2440637"/>
            <a:ext cx="1883369" cy="941684"/>
          </a:xfrm>
          <a:prstGeom prst="rect">
            <a:avLst/>
          </a:prstGeom>
        </p:spPr>
      </p:pic>
      <p:sp>
        <p:nvSpPr>
          <p:cNvPr id="30" name="Rounded Rectangle 29">
            <a:hlinkClick r:id="rId23" action="ppaction://hlinksldjump"/>
          </p:cNvPr>
          <p:cNvSpPr/>
          <p:nvPr/>
        </p:nvSpPr>
        <p:spPr>
          <a:xfrm>
            <a:off x="3594501" y="5835034"/>
            <a:ext cx="2796480" cy="720080"/>
          </a:xfrm>
          <a:prstGeom prst="roundRect">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accent1"/>
                </a:solidFill>
                <a:latin typeface="Calibri" panose="020F0502020204030204" pitchFamily="34" charset="0"/>
              </a:rPr>
              <a:t>What support is in place for looked-after and previously looked-after children with SEN? </a:t>
            </a:r>
          </a:p>
        </p:txBody>
      </p:sp>
      <p:pic>
        <p:nvPicPr>
          <p:cNvPr id="3" name="Picture 2">
            <a:hlinkClick r:id="rId24" action="ppaction://hlinksldjump"/>
          </p:cNvPr>
          <p:cNvPicPr>
            <a:picLocks noChangeAspect="1"/>
          </p:cNvPicPr>
          <p:nvPr/>
        </p:nvPicPr>
        <p:blipFill rotWithShape="1">
          <a:blip r:embed="rId25"/>
          <a:srcRect l="11727" t="22967" r="11017" b="29890"/>
          <a:stretch/>
        </p:blipFill>
        <p:spPr>
          <a:xfrm rot="668281">
            <a:off x="10036890" y="4231995"/>
            <a:ext cx="2041300" cy="503286"/>
          </a:xfrm>
          <a:prstGeom prst="rect">
            <a:avLst/>
          </a:prstGeom>
        </p:spPr>
      </p:pic>
    </p:spTree>
    <p:extLst>
      <p:ext uri="{BB962C8B-B14F-4D97-AF65-F5344CB8AC3E}">
        <p14:creationId xmlns:p14="http://schemas.microsoft.com/office/powerpoint/2010/main" val="32867211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0354" y="0"/>
            <a:ext cx="8596668" cy="1320800"/>
          </a:xfrm>
        </p:spPr>
        <p:txBody>
          <a:bodyPr/>
          <a:lstStyle/>
          <a:p>
            <a:r>
              <a:rPr lang="en-GB" dirty="0">
                <a:latin typeface="Calibri" panose="020F0502020204030204" pitchFamily="34" charset="0"/>
              </a:rPr>
              <a:t>Our Vision </a:t>
            </a:r>
          </a:p>
        </p:txBody>
      </p:sp>
      <p:sp>
        <p:nvSpPr>
          <p:cNvPr id="3" name="Content Placeholder 2"/>
          <p:cNvSpPr>
            <a:spLocks noGrp="1"/>
          </p:cNvSpPr>
          <p:nvPr>
            <p:ph idx="1"/>
          </p:nvPr>
        </p:nvSpPr>
        <p:spPr>
          <a:xfrm>
            <a:off x="336331" y="599091"/>
            <a:ext cx="9459310" cy="6132544"/>
          </a:xfrm>
        </p:spPr>
        <p:txBody>
          <a:bodyPr>
            <a:normAutofit/>
          </a:bodyPr>
          <a:lstStyle/>
          <a:p>
            <a:pPr marL="0" indent="0" fontAlgn="base">
              <a:buNone/>
            </a:pPr>
            <a:r>
              <a:rPr lang="en-US" dirty="0">
                <a:latin typeface="Calibri" panose="020F0502020204030204" pitchFamily="34" charset="0"/>
              </a:rPr>
              <a:t>At Oxlip Learning Partnership, we believe that </a:t>
            </a:r>
            <a:r>
              <a:rPr lang="en-US" b="1" dirty="0">
                <a:solidFill>
                  <a:schemeClr val="accent1"/>
                </a:solidFill>
                <a:latin typeface="Calibri" panose="020F0502020204030204" pitchFamily="34" charset="0"/>
              </a:rPr>
              <a:t>inclusion is the foundation of a thriving learning community</a:t>
            </a:r>
            <a:r>
              <a:rPr lang="en-US" dirty="0">
                <a:solidFill>
                  <a:schemeClr val="accent1"/>
                </a:solidFill>
                <a:latin typeface="Calibri" panose="020F0502020204030204" pitchFamily="34" charset="0"/>
              </a:rPr>
              <a:t>. </a:t>
            </a:r>
            <a:r>
              <a:rPr lang="en-US" dirty="0">
                <a:latin typeface="Calibri" panose="020F0502020204030204" pitchFamily="34" charset="0"/>
              </a:rPr>
              <a:t>Our vision is to create an environment where every learner—regardless of their background, ability, identity, or personal circumstance—feels </a:t>
            </a:r>
            <a:r>
              <a:rPr lang="en-US" b="1" dirty="0">
                <a:solidFill>
                  <a:schemeClr val="accent1"/>
                </a:solidFill>
                <a:latin typeface="Calibri" panose="020F0502020204030204" pitchFamily="34" charset="0"/>
              </a:rPr>
              <a:t>welcomed, valued, and empowered to achieve their full potential</a:t>
            </a:r>
            <a:r>
              <a:rPr lang="en-US" dirty="0">
                <a:solidFill>
                  <a:schemeClr val="accent1"/>
                </a:solidFill>
                <a:latin typeface="Calibri" panose="020F0502020204030204" pitchFamily="34" charset="0"/>
              </a:rPr>
              <a:t>. </a:t>
            </a:r>
          </a:p>
          <a:p>
            <a:pPr marL="0" indent="0" fontAlgn="base">
              <a:buNone/>
            </a:pPr>
            <a:r>
              <a:rPr lang="en-US" dirty="0">
                <a:latin typeface="Calibri" panose="020F0502020204030204" pitchFamily="34" charset="0"/>
              </a:rPr>
              <a:t>We are committed to: </a:t>
            </a:r>
          </a:p>
          <a:p>
            <a:pPr marL="0" indent="0" fontAlgn="base">
              <a:buNone/>
            </a:pPr>
            <a:r>
              <a:rPr lang="en-US" b="1" dirty="0">
                <a:latin typeface="Calibri" panose="020F0502020204030204" pitchFamily="34" charset="0"/>
              </a:rPr>
              <a:t>	</a:t>
            </a:r>
            <a:r>
              <a:rPr lang="en-US" b="1" dirty="0">
                <a:solidFill>
                  <a:schemeClr val="accent2"/>
                </a:solidFill>
                <a:latin typeface="Calibri" panose="020F0502020204030204" pitchFamily="34" charset="0"/>
              </a:rPr>
              <a:t>Equity in Opportunity</a:t>
            </a:r>
            <a:r>
              <a:rPr lang="en-US" dirty="0">
                <a:latin typeface="Calibri" panose="020F0502020204030204" pitchFamily="34" charset="0"/>
              </a:rPr>
              <a:t> – Ensuring that all pupils and staff have fair access to learning, development, and success. </a:t>
            </a:r>
          </a:p>
          <a:p>
            <a:pPr marL="0" indent="0" fontAlgn="base">
              <a:buNone/>
            </a:pPr>
            <a:r>
              <a:rPr lang="en-US" b="1" dirty="0">
                <a:latin typeface="Calibri" panose="020F0502020204030204" pitchFamily="34" charset="0"/>
              </a:rPr>
              <a:t>	</a:t>
            </a:r>
            <a:r>
              <a:rPr lang="en-US" b="1" dirty="0">
                <a:solidFill>
                  <a:schemeClr val="accent2"/>
                </a:solidFill>
                <a:latin typeface="Calibri" panose="020F0502020204030204" pitchFamily="34" charset="0"/>
              </a:rPr>
              <a:t>Respect and Belonging</a:t>
            </a:r>
            <a:r>
              <a:rPr lang="en-US" dirty="0">
                <a:solidFill>
                  <a:schemeClr val="accent2"/>
                </a:solidFill>
                <a:latin typeface="Calibri" panose="020F0502020204030204" pitchFamily="34" charset="0"/>
              </a:rPr>
              <a:t> </a:t>
            </a:r>
            <a:r>
              <a:rPr lang="en-US" dirty="0">
                <a:latin typeface="Calibri" panose="020F0502020204030204" pitchFamily="34" charset="0"/>
              </a:rPr>
              <a:t>– Cultivating a culture where differences are celebrated, and everyone feels safe, respected, and included. </a:t>
            </a:r>
          </a:p>
          <a:p>
            <a:pPr marL="0" indent="0" fontAlgn="base">
              <a:buNone/>
            </a:pPr>
            <a:r>
              <a:rPr lang="en-US" b="1" dirty="0">
                <a:latin typeface="Calibri" panose="020F0502020204030204" pitchFamily="34" charset="0"/>
              </a:rPr>
              <a:t>	</a:t>
            </a:r>
            <a:r>
              <a:rPr lang="en-US" b="1" dirty="0">
                <a:solidFill>
                  <a:schemeClr val="accent2"/>
                </a:solidFill>
                <a:latin typeface="Calibri" panose="020F0502020204030204" pitchFamily="34" charset="0"/>
              </a:rPr>
              <a:t>Removing or Reducing Barriers</a:t>
            </a:r>
            <a:r>
              <a:rPr lang="en-US" dirty="0">
                <a:solidFill>
                  <a:schemeClr val="accent2"/>
                </a:solidFill>
                <a:latin typeface="Calibri" panose="020F0502020204030204" pitchFamily="34" charset="0"/>
              </a:rPr>
              <a:t> </a:t>
            </a:r>
            <a:r>
              <a:rPr lang="en-US" dirty="0">
                <a:latin typeface="Calibri" panose="020F0502020204030204" pitchFamily="34" charset="0"/>
              </a:rPr>
              <a:t>– Actively identifying and dismantling obstacles to participation and achievement, especially for those who may 	face 	disadvantage or discrimination. </a:t>
            </a:r>
          </a:p>
          <a:p>
            <a:pPr marL="0" indent="0" fontAlgn="base">
              <a:buNone/>
            </a:pPr>
            <a:r>
              <a:rPr lang="en-US" b="1" dirty="0">
                <a:latin typeface="Calibri" panose="020F0502020204030204" pitchFamily="34" charset="0"/>
              </a:rPr>
              <a:t>	</a:t>
            </a:r>
            <a:r>
              <a:rPr lang="en-US" b="1" dirty="0">
                <a:solidFill>
                  <a:schemeClr val="accent2"/>
                </a:solidFill>
                <a:latin typeface="Calibri" panose="020F0502020204030204" pitchFamily="34" charset="0"/>
              </a:rPr>
              <a:t>Empowered Voices</a:t>
            </a:r>
            <a:r>
              <a:rPr lang="en-US" dirty="0">
                <a:latin typeface="Calibri" panose="020F0502020204030204" pitchFamily="34" charset="0"/>
              </a:rPr>
              <a:t> – Listening to and amplifying the voices of our pupils, families, and staff from all walks of life. </a:t>
            </a:r>
          </a:p>
          <a:p>
            <a:pPr marL="0" indent="0" fontAlgn="base">
              <a:buNone/>
            </a:pPr>
            <a:r>
              <a:rPr lang="en-US" b="1" dirty="0">
                <a:latin typeface="Calibri" panose="020F0502020204030204" pitchFamily="34" charset="0"/>
              </a:rPr>
              <a:t>	</a:t>
            </a:r>
            <a:r>
              <a:rPr lang="en-US" b="1" dirty="0">
                <a:solidFill>
                  <a:schemeClr val="accent2"/>
                </a:solidFill>
                <a:latin typeface="Calibri" panose="020F0502020204030204" pitchFamily="34" charset="0"/>
              </a:rPr>
              <a:t>Continual Growth</a:t>
            </a:r>
            <a:r>
              <a:rPr lang="en-US" dirty="0">
                <a:latin typeface="Calibri" panose="020F0502020204030204" pitchFamily="34" charset="0"/>
              </a:rPr>
              <a:t> – Embedding inclusive practices in all aspects of school life, 	from curriculum design to recruitment, and committing to ongoing reflection 	and 	improvement. </a:t>
            </a:r>
          </a:p>
          <a:p>
            <a:pPr marL="0" indent="0" fontAlgn="base">
              <a:buNone/>
            </a:pPr>
            <a:r>
              <a:rPr lang="en-US" dirty="0">
                <a:latin typeface="Calibri" panose="020F0502020204030204" pitchFamily="34" charset="0"/>
              </a:rPr>
              <a:t>Our Trust stands united in the belief that inclusion is not a one-time goal, but a continuous journey—a journey we undertake with integrity, compassion, and ambition. </a:t>
            </a:r>
          </a:p>
          <a:p>
            <a:pPr marL="0" indent="0">
              <a:buNone/>
            </a:pPr>
            <a:endParaRPr lang="en-GB" dirty="0">
              <a:solidFill>
                <a:schemeClr val="tx1"/>
              </a:solidFill>
              <a:latin typeface="Twinkl" panose="02000000000000000000" pitchFamily="2" charset="0"/>
            </a:endParaRPr>
          </a:p>
        </p:txBody>
      </p:sp>
      <p:pic>
        <p:nvPicPr>
          <p:cNvPr id="6" name="Picture 5"/>
          <p:cNvPicPr/>
          <p:nvPr/>
        </p:nvPicPr>
        <p:blipFill>
          <a:blip r:embed="rId2" cstate="print">
            <a:extLst>
              <a:ext uri="{28A0092B-C50C-407E-A947-70E740481C1C}">
                <a14:useLocalDpi xmlns:a14="http://schemas.microsoft.com/office/drawing/2010/main" val="0"/>
              </a:ext>
            </a:extLst>
          </a:blip>
          <a:stretch>
            <a:fillRect/>
          </a:stretch>
        </p:blipFill>
        <p:spPr bwMode="auto">
          <a:xfrm>
            <a:off x="11237421" y="66992"/>
            <a:ext cx="784225" cy="1085215"/>
          </a:xfrm>
          <a:prstGeom prst="rect">
            <a:avLst/>
          </a:prstGeom>
          <a:noFill/>
          <a:ln>
            <a:noFill/>
          </a:ln>
        </p:spPr>
      </p:pic>
      <p:sp>
        <p:nvSpPr>
          <p:cNvPr id="7" name="Right Arrow 6">
            <a:hlinkClick r:id="rId3" action="ppaction://hlinksldjump"/>
          </p:cNvPr>
          <p:cNvSpPr/>
          <p:nvPr/>
        </p:nvSpPr>
        <p:spPr>
          <a:xfrm>
            <a:off x="10852036" y="6050110"/>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alibri" panose="020F0502020204030204" pitchFamily="34" charset="0"/>
                <a:hlinkClick r:id="rId3" action="ppaction://hlinksldjump"/>
              </a:rPr>
              <a:t>Main Menu</a:t>
            </a:r>
            <a:endParaRPr lang="en-GB" sz="1200" b="1" dirty="0">
              <a:latin typeface="Calibri" panose="020F0502020204030204" pitchFamily="34" charset="0"/>
            </a:endParaRPr>
          </a:p>
        </p:txBody>
      </p:sp>
    </p:spTree>
    <p:extLst>
      <p:ext uri="{BB962C8B-B14F-4D97-AF65-F5344CB8AC3E}">
        <p14:creationId xmlns:p14="http://schemas.microsoft.com/office/powerpoint/2010/main" val="28038059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9433" y="66992"/>
            <a:ext cx="8596668" cy="1320800"/>
          </a:xfrm>
          <a:noFill/>
        </p:spPr>
        <p:txBody>
          <a:bodyPr/>
          <a:lstStyle/>
          <a:p>
            <a:r>
              <a:rPr lang="en-US" dirty="0">
                <a:latin typeface="Calibri" panose="020F0502020204030204" pitchFamily="34" charset="0"/>
              </a:rPr>
              <a:t>What are Special Educational Needs (SEN)?</a:t>
            </a:r>
            <a:endParaRPr lang="en-GB" dirty="0">
              <a:latin typeface="Calibri" panose="020F0502020204030204" pitchFamily="34" charset="0"/>
            </a:endParaRPr>
          </a:p>
        </p:txBody>
      </p:sp>
      <p:sp>
        <p:nvSpPr>
          <p:cNvPr id="3" name="Content Placeholder 2"/>
          <p:cNvSpPr>
            <a:spLocks noGrp="1"/>
          </p:cNvSpPr>
          <p:nvPr>
            <p:ph idx="1"/>
          </p:nvPr>
        </p:nvSpPr>
        <p:spPr>
          <a:xfrm>
            <a:off x="454233" y="1819700"/>
            <a:ext cx="8784360" cy="2804852"/>
          </a:xfrm>
          <a:noFill/>
        </p:spPr>
        <p:txBody>
          <a:bodyPr>
            <a:normAutofit/>
          </a:bodyPr>
          <a:lstStyle/>
          <a:p>
            <a:pPr marL="0" indent="0">
              <a:buNone/>
            </a:pPr>
            <a:r>
              <a:rPr lang="en-GB" sz="2800" dirty="0" err="1">
                <a:solidFill>
                  <a:schemeClr val="tx1"/>
                </a:solidFill>
              </a:rPr>
              <a:t>Bacton</a:t>
            </a:r>
            <a:r>
              <a:rPr lang="en-GB" sz="2800" dirty="0">
                <a:solidFill>
                  <a:schemeClr val="tx1"/>
                </a:solidFill>
              </a:rPr>
              <a:t> Primary School supports children with a wide range of SEN(D) as outlined in the ‘Special educational needs and disability code of practice: 0-25 years’ (pages 97-98, 2015) </a:t>
            </a:r>
            <a:r>
              <a:rPr lang="en-GB" sz="2800" u="sng" dirty="0">
                <a:solidFill>
                  <a:schemeClr val="tx1"/>
                </a:solidFill>
                <a:hlinkClick r:id="rId2">
                  <a:extLst>
                    <a:ext uri="{A12FA001-AC4F-418D-AE19-62706E023703}">
                      <ahyp:hlinkClr xmlns:ahyp="http://schemas.microsoft.com/office/drawing/2018/hyperlinkcolor" val="tx"/>
                    </a:ext>
                  </a:extLst>
                </a:hlinkClick>
              </a:rPr>
              <a:t>SEN Code of Practice</a:t>
            </a:r>
            <a:endParaRPr lang="en-GB" sz="2800" dirty="0">
              <a:solidFill>
                <a:schemeClr val="tx1"/>
              </a:solidFill>
            </a:endParaRPr>
          </a:p>
          <a:p>
            <a:endParaRPr lang="en-GB" dirty="0">
              <a:solidFill>
                <a:schemeClr val="tx1"/>
              </a:solidFill>
              <a:latin typeface="Twinkl" panose="02000000000000000000" pitchFamily="2" charset="0"/>
            </a:endParaRPr>
          </a:p>
        </p:txBody>
      </p:sp>
      <p:pic>
        <p:nvPicPr>
          <p:cNvPr id="6" name="Picture 5"/>
          <p:cNvPicPr/>
          <p:nvPr/>
        </p:nvPicPr>
        <p:blipFill>
          <a:blip r:embed="rId3" cstate="print">
            <a:extLst>
              <a:ext uri="{28A0092B-C50C-407E-A947-70E740481C1C}">
                <a14:useLocalDpi xmlns:a14="http://schemas.microsoft.com/office/drawing/2010/main" val="0"/>
              </a:ext>
            </a:extLst>
          </a:blip>
          <a:stretch>
            <a:fillRect/>
          </a:stretch>
        </p:blipFill>
        <p:spPr bwMode="auto">
          <a:xfrm>
            <a:off x="11312046" y="66992"/>
            <a:ext cx="784225" cy="1085215"/>
          </a:xfrm>
          <a:prstGeom prst="rect">
            <a:avLst/>
          </a:prstGeom>
          <a:noFill/>
          <a:ln>
            <a:noFill/>
          </a:ln>
        </p:spPr>
      </p:pic>
      <p:sp>
        <p:nvSpPr>
          <p:cNvPr id="8" name="Right Arrow 7">
            <a:hlinkClick r:id="rId4" action="ppaction://hlinksldjump"/>
          </p:cNvPr>
          <p:cNvSpPr/>
          <p:nvPr/>
        </p:nvSpPr>
        <p:spPr>
          <a:xfrm>
            <a:off x="10852036" y="6050110"/>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alibri" panose="020F0502020204030204" pitchFamily="34" charset="0"/>
                <a:hlinkClick r:id="rId4" action="ppaction://hlinksldjump"/>
              </a:rPr>
              <a:t>Main Menu</a:t>
            </a:r>
            <a:endParaRPr lang="en-GB" sz="1200" b="1" dirty="0">
              <a:latin typeface="Calibri" panose="020F0502020204030204" pitchFamily="34" charset="0"/>
            </a:endParaRPr>
          </a:p>
        </p:txBody>
      </p:sp>
    </p:spTree>
    <p:extLst>
      <p:ext uri="{BB962C8B-B14F-4D97-AF65-F5344CB8AC3E}">
        <p14:creationId xmlns:p14="http://schemas.microsoft.com/office/powerpoint/2010/main" val="14337584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75" y="115614"/>
            <a:ext cx="8596668" cy="1320800"/>
          </a:xfrm>
        </p:spPr>
        <p:txBody>
          <a:bodyPr/>
          <a:lstStyle/>
          <a:p>
            <a:r>
              <a:rPr lang="en-US" dirty="0">
                <a:latin typeface="Calibri" panose="020F0502020204030204" pitchFamily="34" charset="0"/>
              </a:rPr>
              <a:t>What types of SEN does the school provide for?</a:t>
            </a:r>
            <a:endParaRPr lang="en-GB" dirty="0">
              <a:latin typeface="Calibri" panose="020F0502020204030204" pitchFamily="34" charset="0"/>
            </a:endParaRPr>
          </a:p>
        </p:txBody>
      </p:sp>
      <p:sp>
        <p:nvSpPr>
          <p:cNvPr id="3" name="Content Placeholder 2"/>
          <p:cNvSpPr>
            <a:spLocks noGrp="1"/>
          </p:cNvSpPr>
          <p:nvPr>
            <p:ph idx="1"/>
          </p:nvPr>
        </p:nvSpPr>
        <p:spPr>
          <a:xfrm>
            <a:off x="427789" y="1683183"/>
            <a:ext cx="8596668" cy="646779"/>
          </a:xfrm>
        </p:spPr>
        <p:txBody>
          <a:bodyPr>
            <a:noAutofit/>
          </a:bodyPr>
          <a:lstStyle/>
          <a:p>
            <a:pPr marL="0" indent="0">
              <a:buNone/>
            </a:pPr>
            <a:r>
              <a:rPr lang="en-US" sz="2600" dirty="0">
                <a:solidFill>
                  <a:schemeClr val="tx1"/>
                </a:solidFill>
                <a:latin typeface="Calibri" panose="020F0502020204030204" pitchFamily="34" charset="0"/>
              </a:rPr>
              <a:t>At </a:t>
            </a:r>
            <a:r>
              <a:rPr lang="en-US" sz="2600" dirty="0" err="1">
                <a:solidFill>
                  <a:schemeClr val="tx1"/>
                </a:solidFill>
                <a:latin typeface="Calibri" panose="020F0502020204030204" pitchFamily="34" charset="0"/>
              </a:rPr>
              <a:t>Bacton</a:t>
            </a:r>
            <a:r>
              <a:rPr lang="en-US" sz="2600" dirty="0">
                <a:solidFill>
                  <a:schemeClr val="tx1"/>
                </a:solidFill>
                <a:latin typeface="Calibri" panose="020F0502020204030204" pitchFamily="34" charset="0"/>
              </a:rPr>
              <a:t> Primary School we make provision for children with a range of needs as set out in the SEND code of practice including children with: </a:t>
            </a:r>
            <a:endParaRPr lang="en-GB" sz="2600" dirty="0">
              <a:solidFill>
                <a:schemeClr val="tx1"/>
              </a:solidFill>
              <a:latin typeface="Calibri" panose="020F0502020204030204" pitchFamily="34" charset="0"/>
            </a:endParaRPr>
          </a:p>
        </p:txBody>
      </p:sp>
      <p:graphicFrame>
        <p:nvGraphicFramePr>
          <p:cNvPr id="5" name="Diagram 4"/>
          <p:cNvGraphicFramePr/>
          <p:nvPr>
            <p:extLst>
              <p:ext uri="{D42A27DB-BD31-4B8C-83A1-F6EECF244321}">
                <p14:modId xmlns:p14="http://schemas.microsoft.com/office/powerpoint/2010/main" val="616204247"/>
              </p:ext>
            </p:extLst>
          </p:nvPr>
        </p:nvGraphicFramePr>
        <p:xfrm>
          <a:off x="427789" y="2329962"/>
          <a:ext cx="9245599" cy="45280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Right Arrow 6">
            <a:hlinkClick r:id="rId7" action="ppaction://hlinksldjump"/>
          </p:cNvPr>
          <p:cNvSpPr/>
          <p:nvPr/>
        </p:nvSpPr>
        <p:spPr>
          <a:xfrm>
            <a:off x="10852036" y="6050110"/>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alibri" panose="020F0502020204030204" pitchFamily="34" charset="0"/>
                <a:hlinkClick r:id="rId7" action="ppaction://hlinksldjump"/>
              </a:rPr>
              <a:t>Main Menu</a:t>
            </a:r>
            <a:endParaRPr lang="en-GB" sz="1200" b="1" dirty="0">
              <a:latin typeface="Calibri" panose="020F0502020204030204" pitchFamily="34" charset="0"/>
            </a:endParaRPr>
          </a:p>
        </p:txBody>
      </p:sp>
    </p:spTree>
    <p:extLst>
      <p:ext uri="{BB962C8B-B14F-4D97-AF65-F5344CB8AC3E}">
        <p14:creationId xmlns:p14="http://schemas.microsoft.com/office/powerpoint/2010/main" val="25440327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7515" y="102496"/>
            <a:ext cx="9982986" cy="4388702"/>
          </a:xfrm>
          <a:prstGeom prst="rect">
            <a:avLst/>
          </a:prstGeom>
        </p:spPr>
        <p:txBody>
          <a:bodyPr wrap="square">
            <a:spAutoFit/>
          </a:bodyPr>
          <a:lstStyle/>
          <a:p>
            <a:pPr>
              <a:lnSpc>
                <a:spcPct val="107000"/>
              </a:lnSpc>
              <a:spcAft>
                <a:spcPts val="800"/>
              </a:spcAft>
              <a:tabLst>
                <a:tab pos="601980" algn="l"/>
              </a:tabLst>
            </a:pPr>
            <a:r>
              <a:rPr lang="en-GB" sz="3600" b="1" dirty="0">
                <a:solidFill>
                  <a:schemeClr val="accent1"/>
                </a:solidFill>
                <a:latin typeface="Calibri" panose="020F0502020204030204" pitchFamily="34" charset="0"/>
                <a:ea typeface="Calibri" panose="020F0502020204030204" pitchFamily="34" charset="0"/>
                <a:cs typeface="Times New Roman" panose="02020603050405020304" pitchFamily="18" charset="0"/>
              </a:rPr>
              <a:t>Cognition and Learning</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r>
              <a:rPr lang="en-GB" sz="2600" dirty="0"/>
              <a:t>Support for learning difficulties may be required when children and young people learn at a slower pace than their peers, even with appropriate differentiation. Learning difficulties cover a wide range of needs, including moderate learning difficulties (MLD), severe learning difficulties (SLD), where children are likely to need support in all areas.</a:t>
            </a:r>
          </a:p>
          <a:p>
            <a:endParaRPr lang="en-GB" sz="2600" dirty="0"/>
          </a:p>
          <a:p>
            <a:r>
              <a:rPr lang="en-GB" sz="2600" dirty="0"/>
              <a:t>Specific learning difficulties (</a:t>
            </a:r>
            <a:r>
              <a:rPr lang="en-GB" sz="2600" dirty="0" err="1"/>
              <a:t>SpLD</a:t>
            </a:r>
            <a:r>
              <a:rPr lang="en-GB" sz="2600" dirty="0"/>
              <a:t>), affect one or more specific aspects of learning. This encompasses a range of conditions such as dyslexia, dyscalculia and dyspraxia.</a:t>
            </a:r>
          </a:p>
        </p:txBody>
      </p:sp>
      <p:pic>
        <p:nvPicPr>
          <p:cNvPr id="5" name="Picture 4"/>
          <p:cNvPicPr>
            <a:picLocks noChangeAspect="1"/>
          </p:cNvPicPr>
          <p:nvPr/>
        </p:nvPicPr>
        <p:blipFill>
          <a:blip r:embed="rId2"/>
          <a:stretch>
            <a:fillRect/>
          </a:stretch>
        </p:blipFill>
        <p:spPr>
          <a:xfrm>
            <a:off x="2311885" y="4579636"/>
            <a:ext cx="6173061" cy="1924319"/>
          </a:xfrm>
          <a:prstGeom prst="rect">
            <a:avLst/>
          </a:prstGeom>
        </p:spPr>
      </p:pic>
      <p:sp>
        <p:nvSpPr>
          <p:cNvPr id="6" name="Right Arrow 5">
            <a:hlinkClick r:id="rId3" action="ppaction://hlinksldjump"/>
          </p:cNvPr>
          <p:cNvSpPr/>
          <p:nvPr/>
        </p:nvSpPr>
        <p:spPr>
          <a:xfrm>
            <a:off x="10852036" y="6050110"/>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alibri" panose="020F0502020204030204" pitchFamily="34" charset="0"/>
                <a:hlinkClick r:id="rId3" action="ppaction://hlinksldjump"/>
              </a:rPr>
              <a:t>Main Menu</a:t>
            </a:r>
            <a:endParaRPr lang="en-GB" sz="1200" b="1" dirty="0">
              <a:latin typeface="Calibri" panose="020F0502020204030204" pitchFamily="34" charset="0"/>
            </a:endParaRPr>
          </a:p>
        </p:txBody>
      </p:sp>
    </p:spTree>
    <p:extLst>
      <p:ext uri="{BB962C8B-B14F-4D97-AF65-F5344CB8AC3E}">
        <p14:creationId xmlns:p14="http://schemas.microsoft.com/office/powerpoint/2010/main" val="25343923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8536" y="160456"/>
            <a:ext cx="9982986" cy="6436955"/>
          </a:xfrm>
          <a:prstGeom prst="rect">
            <a:avLst/>
          </a:prstGeom>
        </p:spPr>
        <p:txBody>
          <a:bodyPr wrap="square">
            <a:spAutoFit/>
          </a:bodyPr>
          <a:lstStyle/>
          <a:p>
            <a:pPr>
              <a:lnSpc>
                <a:spcPct val="107000"/>
              </a:lnSpc>
              <a:spcAft>
                <a:spcPts val="800"/>
              </a:spcAft>
              <a:tabLst>
                <a:tab pos="601980" algn="l"/>
              </a:tabLst>
            </a:pPr>
            <a:r>
              <a:rPr lang="en-GB" sz="3600" b="1" dirty="0">
                <a:solidFill>
                  <a:schemeClr val="accent1"/>
                </a:solidFill>
                <a:latin typeface="Calibri" panose="020F0502020204030204" pitchFamily="34" charset="0"/>
                <a:ea typeface="Calibri" panose="020F0502020204030204" pitchFamily="34" charset="0"/>
                <a:cs typeface="Times New Roman" panose="02020603050405020304" pitchFamily="18" charset="0"/>
              </a:rPr>
              <a:t>Communication and Interaction needs </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tabLst>
                <a:tab pos="601980" algn="l"/>
              </a:tabLst>
            </a:pPr>
            <a:r>
              <a:rPr lang="en-GB" sz="2600" dirty="0">
                <a:latin typeface="Calibri" panose="020F0502020204030204" pitchFamily="34" charset="0"/>
                <a:ea typeface="Calibri" panose="020F0502020204030204" pitchFamily="34" charset="0"/>
                <a:cs typeface="Times New Roman" panose="02020603050405020304" pitchFamily="18" charset="0"/>
              </a:rPr>
              <a:t>Children and young people with Communication and Interaction needs have difficulty in communicating with others. This may be because they have difficulty saying what they want to, understanding what is being said to them or they do not understand or use social rules of communication. The profile for every child with communication and interaction needs is different and their needs may change over time. They may have difficulty with one, some or all of the different aspects of speech, language or social communication at different times of their lives. </a:t>
            </a:r>
          </a:p>
          <a:p>
            <a:pPr>
              <a:lnSpc>
                <a:spcPct val="107000"/>
              </a:lnSpc>
              <a:spcAft>
                <a:spcPts val="800"/>
              </a:spcAft>
              <a:tabLst>
                <a:tab pos="601980" algn="l"/>
              </a:tabLst>
            </a:pPr>
            <a:r>
              <a:rPr lang="en-GB" sz="2600" dirty="0">
                <a:latin typeface="Calibri" panose="020F0502020204030204" pitchFamily="34" charset="0"/>
                <a:ea typeface="Calibri" panose="020F0502020204030204" pitchFamily="34" charset="0"/>
                <a:cs typeface="Times New Roman" panose="02020603050405020304" pitchFamily="18" charset="0"/>
              </a:rPr>
              <a:t>Children and young people with Autism Spectrum Disorder (ASD) are likely to have particular difficulties with social interaction. They may also experience difficulties with language, communication and imagination, which can impact on how they relate to others. </a:t>
            </a:r>
            <a:endParaRPr lang="en-GB" sz="2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 name="Picture 2"/>
          <p:cNvPicPr>
            <a:picLocks noChangeAspect="1"/>
          </p:cNvPicPr>
          <p:nvPr/>
        </p:nvPicPr>
        <p:blipFill>
          <a:blip r:embed="rId2"/>
          <a:stretch>
            <a:fillRect/>
          </a:stretch>
        </p:blipFill>
        <p:spPr>
          <a:xfrm>
            <a:off x="10151045" y="3607522"/>
            <a:ext cx="1971497" cy="1616120"/>
          </a:xfrm>
          <a:prstGeom prst="rect">
            <a:avLst/>
          </a:prstGeom>
        </p:spPr>
      </p:pic>
      <p:pic>
        <p:nvPicPr>
          <p:cNvPr id="4" name="Picture 3"/>
          <p:cNvPicPr>
            <a:picLocks noChangeAspect="1"/>
          </p:cNvPicPr>
          <p:nvPr/>
        </p:nvPicPr>
        <p:blipFill>
          <a:blip r:embed="rId3"/>
          <a:stretch>
            <a:fillRect/>
          </a:stretch>
        </p:blipFill>
        <p:spPr>
          <a:xfrm>
            <a:off x="10127930" y="340186"/>
            <a:ext cx="1875534" cy="1893567"/>
          </a:xfrm>
          <a:prstGeom prst="rect">
            <a:avLst/>
          </a:prstGeom>
        </p:spPr>
      </p:pic>
      <p:sp>
        <p:nvSpPr>
          <p:cNvPr id="5" name="Right Arrow 4">
            <a:hlinkClick r:id="rId4" action="ppaction://hlinksldjump"/>
          </p:cNvPr>
          <p:cNvSpPr/>
          <p:nvPr/>
        </p:nvSpPr>
        <p:spPr>
          <a:xfrm>
            <a:off x="10852036" y="6050110"/>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alibri" panose="020F0502020204030204" pitchFamily="34" charset="0"/>
                <a:hlinkClick r:id="rId4" action="ppaction://hlinksldjump"/>
              </a:rPr>
              <a:t>Main Menu</a:t>
            </a:r>
            <a:endParaRPr lang="en-GB" sz="1200" b="1" dirty="0">
              <a:latin typeface="Calibri" panose="020F0502020204030204" pitchFamily="34" charset="0"/>
            </a:endParaRPr>
          </a:p>
        </p:txBody>
      </p:sp>
    </p:spTree>
    <p:extLst>
      <p:ext uri="{BB962C8B-B14F-4D97-AF65-F5344CB8AC3E}">
        <p14:creationId xmlns:p14="http://schemas.microsoft.com/office/powerpoint/2010/main" val="14844271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6418052" y="5160898"/>
            <a:ext cx="3426075" cy="1697102"/>
          </a:xfrm>
          <a:prstGeom prst="rect">
            <a:avLst/>
          </a:prstGeom>
        </p:spPr>
      </p:pic>
      <p:sp>
        <p:nvSpPr>
          <p:cNvPr id="2" name="Rectangle 1"/>
          <p:cNvSpPr/>
          <p:nvPr/>
        </p:nvSpPr>
        <p:spPr>
          <a:xfrm>
            <a:off x="188536" y="160456"/>
            <a:ext cx="9982986" cy="5239704"/>
          </a:xfrm>
          <a:prstGeom prst="rect">
            <a:avLst/>
          </a:prstGeom>
        </p:spPr>
        <p:txBody>
          <a:bodyPr wrap="square">
            <a:spAutoFit/>
          </a:bodyPr>
          <a:lstStyle/>
          <a:p>
            <a:pPr>
              <a:lnSpc>
                <a:spcPct val="107000"/>
              </a:lnSpc>
              <a:spcAft>
                <a:spcPts val="800"/>
              </a:spcAft>
              <a:tabLst>
                <a:tab pos="601980" algn="l"/>
              </a:tabLst>
            </a:pPr>
            <a:r>
              <a:rPr lang="en-GB" sz="2600" b="1" dirty="0">
                <a:solidFill>
                  <a:schemeClr val="accent1"/>
                </a:solidFill>
                <a:latin typeface="Calibri" panose="020F0502020204030204" pitchFamily="34" charset="0"/>
                <a:ea typeface="Calibri" panose="020F0502020204030204" pitchFamily="34" charset="0"/>
                <a:cs typeface="Times New Roman" panose="02020603050405020304" pitchFamily="18" charset="0"/>
              </a:rPr>
              <a:t>Social, emotional and mental health needs </a:t>
            </a:r>
            <a:endParaRPr lang="en-GB" sz="2600" dirty="0">
              <a:latin typeface="Calibri" panose="020F0502020204030204" pitchFamily="34" charset="0"/>
              <a:ea typeface="Calibri" panose="020F0502020204030204" pitchFamily="34" charset="0"/>
              <a:cs typeface="Times New Roman" panose="02020603050405020304" pitchFamily="18" charset="0"/>
            </a:endParaRPr>
          </a:p>
          <a:p>
            <a:r>
              <a:rPr lang="en-GB" sz="2000" dirty="0"/>
              <a:t>Children and young people may experience a wide range of social and emotional difficulties which manifest themselves in many ways. These may include becoming withdrawn or isolated, as well as displaying challenging, disruptive or disturbing behaviour. These behaviours may reflect underlying mental health difficulties such as anxiety or depression, self-harming, eating disorders or physical symptoms that are medically unexplained. Other children and young people may have disorders such as attention deficit disorder, attention deficit hyperactive disorder or attachment disorder. </a:t>
            </a:r>
          </a:p>
          <a:p>
            <a:r>
              <a:rPr lang="en-GB" sz="2000" dirty="0"/>
              <a:t>Covid-19 and the period of school closure has had a significant impact on the mental health of some of our pupils. </a:t>
            </a:r>
            <a:r>
              <a:rPr lang="en-GB" sz="2000" dirty="0" err="1"/>
              <a:t>Bacton</a:t>
            </a:r>
            <a:r>
              <a:rPr lang="en-GB" sz="2000" dirty="0"/>
              <a:t> School is a hub for the Schools Mental Health Team (SMHT).  We have also work closely with the local offer including the school nursing team, emotional well-being hub, CAHMS and other appropriate support.</a:t>
            </a:r>
          </a:p>
          <a:p>
            <a:r>
              <a:rPr lang="en-GB" sz="2000" dirty="0"/>
              <a:t> </a:t>
            </a:r>
          </a:p>
          <a:p>
            <a:r>
              <a:rPr lang="en-GB" sz="2000" dirty="0" err="1"/>
              <a:t>Bacton</a:t>
            </a:r>
            <a:r>
              <a:rPr lang="en-GB" sz="2000" dirty="0"/>
              <a:t> Primary School has clear processes to support children and young people, including how they will manage the effect of any disruptive behaviour so it does not adversely affect other pupils (see:  Behaviour and Anti- Bullying Policy) </a:t>
            </a:r>
          </a:p>
        </p:txBody>
      </p:sp>
      <p:sp>
        <p:nvSpPr>
          <p:cNvPr id="6" name="Right Arrow 5">
            <a:hlinkClick r:id="rId3" action="ppaction://hlinksldjump"/>
          </p:cNvPr>
          <p:cNvSpPr/>
          <p:nvPr/>
        </p:nvSpPr>
        <p:spPr>
          <a:xfrm>
            <a:off x="10852036" y="6050110"/>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alibri" panose="020F0502020204030204" pitchFamily="34" charset="0"/>
                <a:hlinkClick r:id="rId3" action="ppaction://hlinksldjump"/>
              </a:rPr>
              <a:t>Main Menu</a:t>
            </a:r>
            <a:endParaRPr lang="en-GB" sz="1200" b="1" dirty="0">
              <a:latin typeface="Calibri" panose="020F0502020204030204" pitchFamily="34" charset="0"/>
            </a:endParaRPr>
          </a:p>
        </p:txBody>
      </p:sp>
    </p:spTree>
    <p:extLst>
      <p:ext uri="{BB962C8B-B14F-4D97-AF65-F5344CB8AC3E}">
        <p14:creationId xmlns:p14="http://schemas.microsoft.com/office/powerpoint/2010/main" val="12774171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8536" y="160456"/>
            <a:ext cx="9982986" cy="5717655"/>
          </a:xfrm>
          <a:prstGeom prst="rect">
            <a:avLst/>
          </a:prstGeom>
        </p:spPr>
        <p:txBody>
          <a:bodyPr wrap="square">
            <a:spAutoFit/>
          </a:bodyPr>
          <a:lstStyle/>
          <a:p>
            <a:pPr>
              <a:lnSpc>
                <a:spcPct val="107000"/>
              </a:lnSpc>
              <a:spcAft>
                <a:spcPts val="800"/>
              </a:spcAft>
              <a:tabLst>
                <a:tab pos="601980" algn="l"/>
              </a:tabLst>
            </a:pPr>
            <a:r>
              <a:rPr lang="en-GB" sz="3600" b="1" dirty="0">
                <a:solidFill>
                  <a:schemeClr val="accent1"/>
                </a:solidFill>
                <a:latin typeface="Calibri" panose="020F0502020204030204" pitchFamily="34" charset="0"/>
                <a:ea typeface="Calibri" panose="020F0502020204030204" pitchFamily="34" charset="0"/>
                <a:cs typeface="Times New Roman" panose="02020603050405020304" pitchFamily="18" charset="0"/>
              </a:rPr>
              <a:t>Sensory and/ or Physical needs </a:t>
            </a:r>
            <a:endParaRPr lang="en-GB" sz="3600" dirty="0">
              <a:solidFill>
                <a:schemeClr val="accent1"/>
              </a:solidFill>
              <a:latin typeface="Calibri" panose="020F0502020204030204" pitchFamily="34" charset="0"/>
              <a:ea typeface="Calibri" panose="020F0502020204030204" pitchFamily="34" charset="0"/>
              <a:cs typeface="Times New Roman" panose="02020603050405020304" pitchFamily="18" charset="0"/>
            </a:endParaRPr>
          </a:p>
          <a:p>
            <a:r>
              <a:rPr lang="en-GB" b="1" dirty="0">
                <a:latin typeface="Calibri" panose="020F0502020204030204" pitchFamily="34" charset="0"/>
                <a:ea typeface="Calibri" panose="020F0502020204030204" pitchFamily="34" charset="0"/>
                <a:cs typeface="Times New Roman" panose="02020603050405020304" pitchFamily="18" charset="0"/>
              </a:rPr>
              <a:t> </a:t>
            </a:r>
            <a:r>
              <a:rPr lang="en-GB" dirty="0"/>
              <a:t> </a:t>
            </a:r>
          </a:p>
          <a:p>
            <a:r>
              <a:rPr lang="en-GB" sz="2600" dirty="0"/>
              <a:t>Some children and young people require special educational provision because they have a disability which prevents or hinders them from making use of the educational facilities generally provided. These difficulties can be age related and may fluctuate over time. Many children and young people with vision impairment (VI) or hearing impairment (HI) will require specialist support and/or equipment to access their learning, or rehabilitation support. </a:t>
            </a:r>
          </a:p>
          <a:p>
            <a:endParaRPr lang="en-GB" sz="2600" dirty="0"/>
          </a:p>
          <a:p>
            <a:r>
              <a:rPr lang="en-GB" sz="2600" dirty="0"/>
              <a:t>Some children and young people with a physical disability (PD) require additional ongoing support and equipment to access all the opportunities available to their peers. </a:t>
            </a:r>
          </a:p>
          <a:p>
            <a:pPr>
              <a:lnSpc>
                <a:spcPct val="107000"/>
              </a:lnSpc>
              <a:spcAft>
                <a:spcPts val="800"/>
              </a:spcAft>
              <a:tabLst>
                <a:tab pos="601980" algn="l"/>
              </a:tabLst>
            </a:pPr>
            <a:endParaRPr lang="en-GB" sz="1600" dirty="0">
              <a:latin typeface="Calibri" panose="020F0502020204030204" pitchFamily="34" charset="0"/>
              <a:ea typeface="Calibri" panose="020F0502020204030204" pitchFamily="34" charset="0"/>
              <a:cs typeface="Times New Roman" panose="02020603050405020304" pitchFamily="18" charset="0"/>
            </a:endParaRPr>
          </a:p>
        </p:txBody>
      </p:sp>
      <p:pic>
        <p:nvPicPr>
          <p:cNvPr id="3" name="Picture 2"/>
          <p:cNvPicPr>
            <a:picLocks noChangeAspect="1"/>
          </p:cNvPicPr>
          <p:nvPr/>
        </p:nvPicPr>
        <p:blipFill>
          <a:blip r:embed="rId2"/>
          <a:stretch>
            <a:fillRect/>
          </a:stretch>
        </p:blipFill>
        <p:spPr>
          <a:xfrm>
            <a:off x="7367752" y="5211501"/>
            <a:ext cx="3008868" cy="1646499"/>
          </a:xfrm>
          <a:prstGeom prst="rect">
            <a:avLst/>
          </a:prstGeom>
        </p:spPr>
      </p:pic>
      <p:sp>
        <p:nvSpPr>
          <p:cNvPr id="6" name="Right Arrow 5">
            <a:hlinkClick r:id="rId3" action="ppaction://hlinksldjump"/>
          </p:cNvPr>
          <p:cNvSpPr/>
          <p:nvPr/>
        </p:nvSpPr>
        <p:spPr>
          <a:xfrm>
            <a:off x="10852036" y="6050110"/>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alibri" panose="020F0502020204030204" pitchFamily="34" charset="0"/>
                <a:hlinkClick r:id="rId3" action="ppaction://hlinksldjump"/>
              </a:rPr>
              <a:t>Main Menu</a:t>
            </a:r>
            <a:endParaRPr lang="en-GB" sz="1200" b="1" dirty="0">
              <a:latin typeface="Calibri" panose="020F0502020204030204" pitchFamily="34" charset="0"/>
            </a:endParaRPr>
          </a:p>
        </p:txBody>
      </p:sp>
    </p:spTree>
    <p:extLst>
      <p:ext uri="{BB962C8B-B14F-4D97-AF65-F5344CB8AC3E}">
        <p14:creationId xmlns:p14="http://schemas.microsoft.com/office/powerpoint/2010/main" val="11393464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8536" y="160456"/>
            <a:ext cx="9982986" cy="5317546"/>
          </a:xfrm>
          <a:prstGeom prst="rect">
            <a:avLst/>
          </a:prstGeom>
        </p:spPr>
        <p:txBody>
          <a:bodyPr wrap="square">
            <a:spAutoFit/>
          </a:bodyPr>
          <a:lstStyle/>
          <a:p>
            <a:pPr>
              <a:lnSpc>
                <a:spcPct val="107000"/>
              </a:lnSpc>
              <a:spcAft>
                <a:spcPts val="800"/>
              </a:spcAft>
              <a:tabLst>
                <a:tab pos="601980" algn="l"/>
              </a:tabLst>
            </a:pPr>
            <a:r>
              <a:rPr lang="en-GB" sz="3600" b="1" dirty="0">
                <a:solidFill>
                  <a:schemeClr val="accent1"/>
                </a:solidFill>
                <a:latin typeface="Calibri" panose="020F0502020204030204" pitchFamily="34" charset="0"/>
                <a:ea typeface="Calibri" panose="020F0502020204030204" pitchFamily="34" charset="0"/>
                <a:cs typeface="Times New Roman" panose="02020603050405020304" pitchFamily="18" charset="0"/>
              </a:rPr>
              <a:t>Medical conditions</a:t>
            </a:r>
            <a:endParaRPr lang="en-GB" dirty="0"/>
          </a:p>
          <a:p>
            <a:r>
              <a:rPr lang="en-GB" dirty="0"/>
              <a:t> </a:t>
            </a:r>
          </a:p>
          <a:p>
            <a:r>
              <a:rPr lang="en-GB" sz="2600" dirty="0"/>
              <a:t>All staff and those responsible for governance are aware of the duty </a:t>
            </a:r>
            <a:r>
              <a:rPr lang="en-GB" sz="2600" dirty="0" err="1"/>
              <a:t>Bacton</a:t>
            </a:r>
            <a:r>
              <a:rPr lang="en-GB" sz="2600" dirty="0"/>
              <a:t> Primary School has to make arrangements to support pupils with medical conditions. Individual healthcare plans will normally specify the type and level of support required to meet the medical needs of such children. Where children and young people also have SEN(D), their provision should be planned and delivered in a coordinated way with their healthcare plan (if relevant). See </a:t>
            </a:r>
            <a:r>
              <a:rPr lang="en-GB" sz="2600" dirty="0" err="1"/>
              <a:t>Bacton</a:t>
            </a:r>
            <a:r>
              <a:rPr lang="en-GB" sz="2600" dirty="0"/>
              <a:t> Primary School’s Supporting Children with Medical Needs Policy and the Oxlip learning partnership policy </a:t>
            </a:r>
          </a:p>
          <a:p>
            <a:r>
              <a:rPr lang="en-GB" sz="2600" u="sng" dirty="0">
                <a:hlinkClick r:id="rId2"/>
              </a:rPr>
              <a:t>https://www.bacton-pri.suffolk.sch.uk/page/?title=Policies&amp;pid=16</a:t>
            </a:r>
            <a:r>
              <a:rPr lang="en-GB" sz="2600" dirty="0"/>
              <a:t> </a:t>
            </a:r>
          </a:p>
          <a:p>
            <a:pPr>
              <a:lnSpc>
                <a:spcPct val="107000"/>
              </a:lnSpc>
              <a:spcAft>
                <a:spcPts val="800"/>
              </a:spcAft>
              <a:tabLst>
                <a:tab pos="601980" algn="l"/>
              </a:tabLst>
            </a:pPr>
            <a:endParaRPr lang="en-GB" sz="1600" dirty="0">
              <a:latin typeface="Calibri" panose="020F0502020204030204" pitchFamily="34" charset="0"/>
              <a:ea typeface="Calibri" panose="020F0502020204030204" pitchFamily="34" charset="0"/>
              <a:cs typeface="Times New Roman" panose="02020603050405020304" pitchFamily="18" charset="0"/>
            </a:endParaRPr>
          </a:p>
        </p:txBody>
      </p:sp>
      <p:pic>
        <p:nvPicPr>
          <p:cNvPr id="3" name="Picture 2"/>
          <p:cNvPicPr>
            <a:picLocks noChangeAspect="1"/>
          </p:cNvPicPr>
          <p:nvPr/>
        </p:nvPicPr>
        <p:blipFill>
          <a:blip r:embed="rId3"/>
          <a:stretch>
            <a:fillRect/>
          </a:stretch>
        </p:blipFill>
        <p:spPr>
          <a:xfrm>
            <a:off x="6996023" y="5231778"/>
            <a:ext cx="2971812" cy="1626221"/>
          </a:xfrm>
          <a:prstGeom prst="rect">
            <a:avLst/>
          </a:prstGeom>
        </p:spPr>
      </p:pic>
      <p:sp>
        <p:nvSpPr>
          <p:cNvPr id="4" name="Right Arrow 3">
            <a:hlinkClick r:id="rId4" action="ppaction://hlinksldjump"/>
          </p:cNvPr>
          <p:cNvSpPr/>
          <p:nvPr/>
        </p:nvSpPr>
        <p:spPr>
          <a:xfrm>
            <a:off x="10852036" y="6050110"/>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alibri" panose="020F0502020204030204" pitchFamily="34" charset="0"/>
                <a:hlinkClick r:id="rId4" action="ppaction://hlinksldjump"/>
              </a:rPr>
              <a:t>Main Menu</a:t>
            </a:r>
            <a:endParaRPr lang="en-GB" sz="1200" b="1" dirty="0">
              <a:latin typeface="Calibri" panose="020F0502020204030204" pitchFamily="34" charset="0"/>
            </a:endParaRPr>
          </a:p>
        </p:txBody>
      </p:sp>
    </p:spTree>
    <p:extLst>
      <p:ext uri="{BB962C8B-B14F-4D97-AF65-F5344CB8AC3E}">
        <p14:creationId xmlns:p14="http://schemas.microsoft.com/office/powerpoint/2010/main" val="40509904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265" y="84082"/>
            <a:ext cx="8596668" cy="1320800"/>
          </a:xfrm>
        </p:spPr>
        <p:txBody>
          <a:bodyPr/>
          <a:lstStyle/>
          <a:p>
            <a:r>
              <a:rPr lang="en-US" dirty="0">
                <a:solidFill>
                  <a:srgbClr val="C00000"/>
                </a:solidFill>
                <a:latin typeface="Calibri" panose="020F0502020204030204" pitchFamily="34" charset="0"/>
              </a:rPr>
              <a:t>Which staff will support my child, and what training have they had?</a:t>
            </a:r>
            <a:endParaRPr lang="en-GB" dirty="0">
              <a:solidFill>
                <a:srgbClr val="C00000"/>
              </a:solidFill>
              <a:latin typeface="Calibri" panose="020F0502020204030204" pitchFamily="34" charset="0"/>
            </a:endParaRPr>
          </a:p>
        </p:txBody>
      </p:sp>
      <p:sp>
        <p:nvSpPr>
          <p:cNvPr id="3" name="Content Placeholder 2"/>
          <p:cNvSpPr>
            <a:spLocks noGrp="1"/>
          </p:cNvSpPr>
          <p:nvPr>
            <p:ph idx="1"/>
          </p:nvPr>
        </p:nvSpPr>
        <p:spPr>
          <a:xfrm>
            <a:off x="245097" y="1250731"/>
            <a:ext cx="10076062" cy="5607269"/>
          </a:xfrm>
        </p:spPr>
        <p:txBody>
          <a:bodyPr>
            <a:normAutofit/>
          </a:bodyPr>
          <a:lstStyle/>
          <a:p>
            <a:pPr marL="0" indent="0">
              <a:buNone/>
            </a:pPr>
            <a:r>
              <a:rPr lang="en-GB" dirty="0">
                <a:solidFill>
                  <a:schemeClr val="tx1"/>
                </a:solidFill>
                <a:latin typeface="Calibri" panose="020F0502020204030204" pitchFamily="34" charset="0"/>
              </a:rPr>
              <a:t>Angela Thomas is our Assistant Principal (Inclusion) is our School </a:t>
            </a:r>
            <a:r>
              <a:rPr lang="en-GB" dirty="0" err="1">
                <a:solidFill>
                  <a:schemeClr val="tx1"/>
                </a:solidFill>
                <a:latin typeface="Calibri" panose="020F0502020204030204" pitchFamily="34" charset="0"/>
              </a:rPr>
              <a:t>SENDCo</a:t>
            </a:r>
            <a:endParaRPr lang="en-GB" dirty="0">
              <a:solidFill>
                <a:schemeClr val="tx1"/>
              </a:solidFill>
              <a:latin typeface="Calibri" panose="020F0502020204030204" pitchFamily="34" charset="0"/>
            </a:endParaRPr>
          </a:p>
          <a:p>
            <a:pPr marL="0" indent="0">
              <a:buNone/>
            </a:pPr>
            <a:r>
              <a:rPr lang="en-GB" dirty="0">
                <a:solidFill>
                  <a:schemeClr val="tx1"/>
                </a:solidFill>
                <a:latin typeface="Calibri" panose="020F0502020204030204" pitchFamily="34" charset="0"/>
              </a:rPr>
              <a:t>For our full list of staff, please go to: </a:t>
            </a:r>
            <a:r>
              <a:rPr lang="en-GB" dirty="0">
                <a:solidFill>
                  <a:schemeClr val="tx1"/>
                </a:solidFill>
                <a:latin typeface="Calibri" panose="020F0502020204030204" pitchFamily="34" charset="0"/>
                <a:hlinkClick r:id="rId2">
                  <a:extLst>
                    <a:ext uri="{A12FA001-AC4F-418D-AE19-62706E023703}">
                      <ahyp:hlinkClr xmlns:ahyp="http://schemas.microsoft.com/office/drawing/2018/hyperlinkcolor" val="tx"/>
                    </a:ext>
                  </a:extLst>
                </a:hlinkClick>
              </a:rPr>
              <a:t>https://www.bacton-pri.suffolk.sch.uk/page/?title=Our+Staff&amp;pid=14</a:t>
            </a:r>
            <a:r>
              <a:rPr lang="en-GB" dirty="0">
                <a:solidFill>
                  <a:schemeClr val="tx1"/>
                </a:solidFill>
                <a:latin typeface="Calibri" panose="020F0502020204030204" pitchFamily="34" charset="0"/>
              </a:rPr>
              <a:t> </a:t>
            </a:r>
          </a:p>
          <a:p>
            <a:pPr marL="0" indent="0">
              <a:buNone/>
            </a:pPr>
            <a:r>
              <a:rPr lang="en-GB" dirty="0"/>
              <a:t>All of our staff are provided with regular training in supporting children with SEND needs. The </a:t>
            </a:r>
            <a:r>
              <a:rPr lang="en-GB" dirty="0" err="1"/>
              <a:t>SENDCo</a:t>
            </a:r>
            <a:r>
              <a:rPr lang="en-GB" dirty="0"/>
              <a:t> supports the provision of CPD within the school. She is also involved in sourcing resources and supporting teachers to develop learning plans and develop ‘High Quality Teaching’ methods to support all children. </a:t>
            </a:r>
          </a:p>
          <a:p>
            <a:pPr marL="0" indent="0">
              <a:buNone/>
            </a:pPr>
            <a:r>
              <a:rPr lang="en-GB" dirty="0"/>
              <a:t>Teachers and Teaching assistants are also offered the opportunity for training with local school hubs to develop knowledge in areas such as dyslexia, ADHD, ASD, Makaton and how best to support pupils. We have teachers and support staff trained to deliver the speech and language link intervention programmes and Hamish and Milo.  </a:t>
            </a:r>
          </a:p>
          <a:p>
            <a:pPr marL="0" indent="0">
              <a:buNone/>
            </a:pPr>
            <a:endParaRPr lang="en-GB" dirty="0"/>
          </a:p>
          <a:p>
            <a:pPr marL="0" indent="0">
              <a:buNone/>
            </a:pPr>
            <a:r>
              <a:rPr lang="en-GB" dirty="0"/>
              <a:t>Outside agencies provide training for specific medical needs e.g., asthma, epilepsy, diabetes and anaphylaxis.  Further training from the Local Authority is accessed to support pupils’ specific needs for example in the delivery of the Zones of Regulation Programme.  Other specialists deliver CPD to support areas of need e.g., speech and language therapists. </a:t>
            </a:r>
          </a:p>
          <a:p>
            <a:pPr marL="0" indent="0">
              <a:buNone/>
            </a:pPr>
            <a:r>
              <a:rPr lang="en-GB" dirty="0"/>
              <a:t>We are a member of the National College and this provides all of our staff with a wealth of up to date and detailed CPD on a full spectrum of SEN topics.</a:t>
            </a:r>
          </a:p>
          <a:p>
            <a:endParaRPr lang="en-GB" dirty="0">
              <a:latin typeface="Calibri" panose="020F0502020204030204" pitchFamily="34" charset="0"/>
            </a:endParaRPr>
          </a:p>
          <a:p>
            <a:pPr marL="0" indent="0">
              <a:buNone/>
            </a:pPr>
            <a:endParaRPr lang="en-US" dirty="0">
              <a:solidFill>
                <a:schemeClr val="tx1"/>
              </a:solidFill>
            </a:endParaRPr>
          </a:p>
          <a:p>
            <a:endParaRPr lang="en-GB" dirty="0"/>
          </a:p>
        </p:txBody>
      </p:sp>
      <p:sp>
        <p:nvSpPr>
          <p:cNvPr id="5" name="Right Arrow 4">
            <a:hlinkClick r:id="rId3" action="ppaction://hlinksldjump"/>
          </p:cNvPr>
          <p:cNvSpPr/>
          <p:nvPr/>
        </p:nvSpPr>
        <p:spPr>
          <a:xfrm>
            <a:off x="10833182" y="6107933"/>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alibri" panose="020F0502020204030204" pitchFamily="34" charset="0"/>
                <a:hlinkClick r:id="rId3" action="ppaction://hlinksldjump"/>
              </a:rPr>
              <a:t>Main Menu</a:t>
            </a:r>
            <a:endParaRPr lang="en-GB" sz="1200" b="1" dirty="0">
              <a:latin typeface="Calibri" panose="020F0502020204030204" pitchFamily="34" charset="0"/>
            </a:endParaRPr>
          </a:p>
        </p:txBody>
      </p:sp>
    </p:spTree>
    <p:extLst>
      <p:ext uri="{BB962C8B-B14F-4D97-AF65-F5344CB8AC3E}">
        <p14:creationId xmlns:p14="http://schemas.microsoft.com/office/powerpoint/2010/main" val="8654878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2826" y="52755"/>
            <a:ext cx="8596668" cy="1490785"/>
          </a:xfrm>
        </p:spPr>
        <p:txBody>
          <a:bodyPr/>
          <a:lstStyle/>
          <a:p>
            <a:r>
              <a:rPr lang="en-US" dirty="0">
                <a:latin typeface="Calibri" panose="020F0502020204030204" pitchFamily="34" charset="0"/>
              </a:rPr>
              <a:t>What should I do if I think my child has SEN?</a:t>
            </a:r>
            <a:endParaRPr lang="en-GB" dirty="0">
              <a:latin typeface="Calibri" panose="020F0502020204030204" pitchFamily="34" charset="0"/>
            </a:endParaRPr>
          </a:p>
        </p:txBody>
      </p:sp>
      <p:graphicFrame>
        <p:nvGraphicFramePr>
          <p:cNvPr id="6" name="Table 5"/>
          <p:cNvGraphicFramePr>
            <a:graphicFrameLocks noGrp="1"/>
          </p:cNvGraphicFramePr>
          <p:nvPr>
            <p:extLst>
              <p:ext uri="{D42A27DB-BD31-4B8C-83A1-F6EECF244321}">
                <p14:modId xmlns:p14="http://schemas.microsoft.com/office/powerpoint/2010/main" val="1244141446"/>
              </p:ext>
            </p:extLst>
          </p:nvPr>
        </p:nvGraphicFramePr>
        <p:xfrm>
          <a:off x="2123323" y="-1914028"/>
          <a:ext cx="6817895" cy="1325404"/>
        </p:xfrm>
        <a:graphic>
          <a:graphicData uri="http://schemas.openxmlformats.org/drawingml/2006/table">
            <a:tbl>
              <a:tblPr/>
              <a:tblGrid>
                <a:gridCol w="3408939">
                  <a:extLst>
                    <a:ext uri="{9D8B030D-6E8A-4147-A177-3AD203B41FA5}">
                      <a16:colId xmlns:a16="http://schemas.microsoft.com/office/drawing/2014/main" val="2966274122"/>
                    </a:ext>
                  </a:extLst>
                </a:gridCol>
                <a:gridCol w="3408956">
                  <a:extLst>
                    <a:ext uri="{9D8B030D-6E8A-4147-A177-3AD203B41FA5}">
                      <a16:colId xmlns:a16="http://schemas.microsoft.com/office/drawing/2014/main" val="3164045198"/>
                    </a:ext>
                  </a:extLst>
                </a:gridCol>
              </a:tblGrid>
              <a:tr h="1325404">
                <a:tc>
                  <a:txBody>
                    <a:bodyPr/>
                    <a:lstStyle/>
                    <a:p>
                      <a:pPr marR="0" indent="0" algn="ctr" rtl="0">
                        <a:lnSpc>
                          <a:spcPct val="119000"/>
                        </a:lnSpc>
                        <a:spcBef>
                          <a:spcPts val="0"/>
                        </a:spcBef>
                        <a:spcAft>
                          <a:spcPts val="600"/>
                        </a:spcAft>
                      </a:pPr>
                      <a:endParaRPr lang="en-GB" sz="1400" kern="1400" dirty="0">
                        <a:ln>
                          <a:noFill/>
                        </a:ln>
                        <a:solidFill>
                          <a:srgbClr val="000000"/>
                        </a:solidFill>
                        <a:effectLst/>
                        <a:latin typeface="Twinkl" panose="02000000000000000000" pitchFamily="2" charset="0"/>
                      </a:endParaRPr>
                    </a:p>
                  </a:txBody>
                  <a:tcPr marL="36576" marR="36576" marT="36576" marB="36576">
                    <a:lnL>
                      <a:noFill/>
                    </a:lnL>
                    <a:lnR>
                      <a:noFill/>
                    </a:lnR>
                    <a:lnT>
                      <a:noFill/>
                    </a:lnT>
                    <a:lnB>
                      <a:noFill/>
                    </a:lnB>
                  </a:tcPr>
                </a:tc>
                <a:tc>
                  <a:txBody>
                    <a:bodyPr/>
                    <a:lstStyle/>
                    <a:p>
                      <a:pPr marR="0" indent="0" algn="ctr" rtl="0">
                        <a:lnSpc>
                          <a:spcPct val="119000"/>
                        </a:lnSpc>
                        <a:spcBef>
                          <a:spcPts val="0"/>
                        </a:spcBef>
                        <a:spcAft>
                          <a:spcPts val="600"/>
                        </a:spcAft>
                      </a:pPr>
                      <a:endParaRPr lang="en-GB" sz="1400" kern="1400" dirty="0">
                        <a:ln>
                          <a:noFill/>
                        </a:ln>
                        <a:solidFill>
                          <a:srgbClr val="000000"/>
                        </a:solidFill>
                        <a:effectLst/>
                        <a:latin typeface="Twinkl" panose="02000000000000000000" pitchFamily="2" charset="0"/>
                      </a:endParaRPr>
                    </a:p>
                  </a:txBody>
                  <a:tcPr marL="36576" marR="36576" marT="36576" marB="36576">
                    <a:lnL>
                      <a:noFill/>
                    </a:lnL>
                    <a:lnR>
                      <a:noFill/>
                    </a:lnR>
                    <a:lnT>
                      <a:noFill/>
                    </a:lnT>
                    <a:lnB>
                      <a:noFill/>
                    </a:lnB>
                  </a:tcPr>
                </a:tc>
                <a:extLst>
                  <a:ext uri="{0D108BD9-81ED-4DB2-BD59-A6C34878D82A}">
                    <a16:rowId xmlns:a16="http://schemas.microsoft.com/office/drawing/2014/main" val="628072718"/>
                  </a:ext>
                </a:extLst>
              </a:tr>
            </a:tbl>
          </a:graphicData>
        </a:graphic>
      </p:graphicFrame>
      <p:sp>
        <p:nvSpPr>
          <p:cNvPr id="7" name="Control 1"/>
          <p:cNvSpPr>
            <a:spLocks noChangeArrowheads="1" noChangeShapeType="1"/>
          </p:cNvSpPr>
          <p:nvPr/>
        </p:nvSpPr>
        <p:spPr bwMode="auto">
          <a:xfrm>
            <a:off x="3196139" y="4224588"/>
            <a:ext cx="5295900" cy="1100138"/>
          </a:xfrm>
          <a:prstGeom prst="rect">
            <a:avLst/>
          </a:prstGeom>
          <a:noFill/>
          <a:ln>
            <a:noFill/>
          </a:ln>
          <a:effectLst/>
          <a:extLst>
            <a:ext uri="{91240B29-F687-4F45-9708-019B960494DF}">
              <a14:hiddenLine xmlns:a14="http://schemas.microsoft.com/office/drawing/2010/main" w="25400">
                <a:no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endParaRPr lang="en-GB"/>
          </a:p>
        </p:txBody>
      </p:sp>
      <p:sp>
        <p:nvSpPr>
          <p:cNvPr id="3" name="Content Placeholder 2"/>
          <p:cNvSpPr>
            <a:spLocks noGrp="1"/>
          </p:cNvSpPr>
          <p:nvPr>
            <p:ph idx="1"/>
          </p:nvPr>
        </p:nvSpPr>
        <p:spPr>
          <a:xfrm>
            <a:off x="263951" y="609600"/>
            <a:ext cx="11755223" cy="6195645"/>
          </a:xfrm>
        </p:spPr>
        <p:txBody>
          <a:bodyPr>
            <a:normAutofit fontScale="85000" lnSpcReduction="20000"/>
          </a:bodyPr>
          <a:lstStyle/>
          <a:p>
            <a:pPr marL="0" indent="0">
              <a:buNone/>
            </a:pPr>
            <a:r>
              <a:rPr lang="en-GB" dirty="0"/>
              <a:t>If you have concerns around their attainment in any area of the school your child’s class teacher is your first point of liaison.</a:t>
            </a:r>
          </a:p>
          <a:p>
            <a:pPr marL="0" indent="0">
              <a:buNone/>
            </a:pPr>
            <a:r>
              <a:rPr lang="en-GB" b="1" dirty="0"/>
              <a:t>Class Teachers are responsible for:</a:t>
            </a:r>
            <a:endParaRPr lang="en-GB" dirty="0"/>
          </a:p>
          <a:p>
            <a:pPr lvl="0"/>
            <a:r>
              <a:rPr lang="en-GB" dirty="0"/>
              <a:t>The learning of all the children in their class and the delivery of all National Curriculum subjects</a:t>
            </a:r>
          </a:p>
          <a:p>
            <a:pPr lvl="0"/>
            <a:r>
              <a:rPr lang="en-GB" dirty="0"/>
              <a:t>Planning for </a:t>
            </a:r>
            <a:r>
              <a:rPr lang="en-GB" b="1" dirty="0"/>
              <a:t>all</a:t>
            </a:r>
            <a:r>
              <a:rPr lang="en-GB" dirty="0"/>
              <a:t> children</a:t>
            </a:r>
          </a:p>
          <a:p>
            <a:pPr lvl="0"/>
            <a:r>
              <a:rPr lang="en-GB" dirty="0"/>
              <a:t>Liaising with the </a:t>
            </a:r>
            <a:r>
              <a:rPr lang="en-GB" dirty="0" err="1"/>
              <a:t>SENDCo</a:t>
            </a:r>
            <a:endParaRPr lang="en-GB" dirty="0"/>
          </a:p>
          <a:p>
            <a:pPr lvl="0"/>
            <a:r>
              <a:rPr lang="en-GB" dirty="0"/>
              <a:t>Setting subject specific targets for children identified with a specific learning difficulty, recording progress on our MIS systems ARBOR and Insight</a:t>
            </a:r>
          </a:p>
          <a:p>
            <a:r>
              <a:rPr lang="en-GB" dirty="0"/>
              <a:t>Following on from this initial meeting a further meeting may be arranged between parent/carer and the </a:t>
            </a:r>
            <a:r>
              <a:rPr lang="en-GB" dirty="0" err="1"/>
              <a:t>SENDCo</a:t>
            </a:r>
            <a:r>
              <a:rPr lang="en-GB" dirty="0"/>
              <a:t> and/or member of the Senior leadership team. The Senior leadership team includes the Executive Principal, Principal or Assistant Principal.</a:t>
            </a:r>
          </a:p>
          <a:p>
            <a:pPr marL="0" indent="0">
              <a:buNone/>
            </a:pPr>
            <a:r>
              <a:rPr lang="en-GB" b="1" dirty="0" err="1"/>
              <a:t>SENDCo</a:t>
            </a:r>
            <a:r>
              <a:rPr lang="en-GB" b="1" dirty="0"/>
              <a:t>:</a:t>
            </a:r>
            <a:r>
              <a:rPr lang="en-GB" dirty="0"/>
              <a:t>  Angela Thomas</a:t>
            </a:r>
          </a:p>
          <a:p>
            <a:r>
              <a:rPr lang="en-GB" dirty="0"/>
              <a:t>The key responsibilities of the </a:t>
            </a:r>
            <a:r>
              <a:rPr lang="en-GB" dirty="0" err="1"/>
              <a:t>SENDCo</a:t>
            </a:r>
            <a:r>
              <a:rPr lang="en-GB" dirty="0"/>
              <a:t> include: </a:t>
            </a:r>
          </a:p>
          <a:p>
            <a:pPr lvl="0"/>
            <a:r>
              <a:rPr lang="en-GB" dirty="0"/>
              <a:t>overseeing the day-to-day operation of the school’s SEN(D) policy </a:t>
            </a:r>
          </a:p>
          <a:p>
            <a:pPr lvl="0"/>
            <a:r>
              <a:rPr lang="en-GB" dirty="0"/>
              <a:t>coordinating provision for children with SEN(D)  </a:t>
            </a:r>
          </a:p>
          <a:p>
            <a:pPr lvl="0"/>
            <a:r>
              <a:rPr lang="en-GB" dirty="0"/>
              <a:t>liaising with the relevant Designated Teacher for Safeguarding where a looked after pupil has SEN(D) </a:t>
            </a:r>
          </a:p>
          <a:p>
            <a:pPr lvl="0"/>
            <a:r>
              <a:rPr lang="en-GB" dirty="0"/>
              <a:t>liaising with parents of pupils with SEN(D) </a:t>
            </a:r>
          </a:p>
          <a:p>
            <a:pPr lvl="0"/>
            <a:r>
              <a:rPr lang="en-GB" dirty="0"/>
              <a:t>liaising with other schools, educational psychologists, health and social care professionals, and independent or voluntary bodies </a:t>
            </a:r>
          </a:p>
          <a:p>
            <a:pPr lvl="0"/>
            <a:r>
              <a:rPr lang="en-GB" dirty="0"/>
              <a:t>being a key point of contact with external agencies, especially the local authority and its support services </a:t>
            </a:r>
          </a:p>
          <a:p>
            <a:pPr lvl="0"/>
            <a:r>
              <a:rPr lang="en-GB" dirty="0"/>
              <a:t>liaising with potential next providers of education to ensure pupils and their parents are informed about options and a smooth transition is planned </a:t>
            </a:r>
          </a:p>
          <a:p>
            <a:pPr lvl="0"/>
            <a:r>
              <a:rPr lang="en-GB" dirty="0"/>
              <a:t>working with the head teacher and Trust leaders to ensure that the school meets its responsibilities under the Equality Act (2010) with regard to reasonable adjustments and access arrangements </a:t>
            </a:r>
          </a:p>
          <a:p>
            <a:pPr lvl="0"/>
            <a:r>
              <a:rPr lang="en-GB" dirty="0"/>
              <a:t>ensuring that the school keeps the records of all pupils with SEN(D) up to date</a:t>
            </a:r>
          </a:p>
          <a:p>
            <a:pPr lvl="0"/>
            <a:endParaRPr lang="en-GB" dirty="0"/>
          </a:p>
          <a:p>
            <a:endParaRPr lang="en-GB" dirty="0"/>
          </a:p>
        </p:txBody>
      </p:sp>
      <p:sp>
        <p:nvSpPr>
          <p:cNvPr id="9" name="Right Arrow 8">
            <a:hlinkClick r:id="rId2" action="ppaction://hlinksldjump"/>
          </p:cNvPr>
          <p:cNvSpPr/>
          <p:nvPr/>
        </p:nvSpPr>
        <p:spPr>
          <a:xfrm>
            <a:off x="10833182" y="6107933"/>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alibri" panose="020F0502020204030204" pitchFamily="34" charset="0"/>
                <a:hlinkClick r:id="rId2" action="ppaction://hlinksldjump"/>
              </a:rPr>
              <a:t>Main Menu</a:t>
            </a:r>
            <a:endParaRPr lang="en-GB" sz="1200" b="1" dirty="0">
              <a:latin typeface="Calibri" panose="020F0502020204030204" pitchFamily="34" charset="0"/>
            </a:endParaRPr>
          </a:p>
        </p:txBody>
      </p:sp>
    </p:spTree>
    <p:extLst>
      <p:ext uri="{BB962C8B-B14F-4D97-AF65-F5344CB8AC3E}">
        <p14:creationId xmlns:p14="http://schemas.microsoft.com/office/powerpoint/2010/main" val="9570496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6410" y="0"/>
            <a:ext cx="8596668" cy="1320800"/>
          </a:xfrm>
        </p:spPr>
        <p:txBody>
          <a:bodyPr>
            <a:normAutofit fontScale="90000"/>
          </a:bodyPr>
          <a:lstStyle/>
          <a:p>
            <a:r>
              <a:rPr lang="en-US" dirty="0">
                <a:latin typeface="Calibri" panose="020F0502020204030204" pitchFamily="34" charset="0"/>
              </a:rPr>
              <a:t>How will the school know if my child needs SEN support?</a:t>
            </a:r>
            <a:br>
              <a:rPr lang="en-US" dirty="0">
                <a:latin typeface="Calibri" panose="020F0502020204030204" pitchFamily="34" charset="0"/>
              </a:rPr>
            </a:br>
            <a:endParaRPr lang="en-GB" dirty="0">
              <a:latin typeface="Calibri" panose="020F0502020204030204" pitchFamily="34" charset="0"/>
            </a:endParaRPr>
          </a:p>
        </p:txBody>
      </p:sp>
      <p:sp>
        <p:nvSpPr>
          <p:cNvPr id="5" name="TextBox 4"/>
          <p:cNvSpPr txBox="1"/>
          <p:nvPr/>
        </p:nvSpPr>
        <p:spPr>
          <a:xfrm>
            <a:off x="383044" y="913317"/>
            <a:ext cx="9927821" cy="6370975"/>
          </a:xfrm>
          <a:prstGeom prst="rect">
            <a:avLst/>
          </a:prstGeom>
          <a:noFill/>
        </p:spPr>
        <p:txBody>
          <a:bodyPr wrap="square" rtlCol="0">
            <a:spAutoFit/>
          </a:bodyPr>
          <a:lstStyle/>
          <a:p>
            <a:r>
              <a:rPr lang="en-GB" sz="2600" dirty="0"/>
              <a:t>At </a:t>
            </a:r>
            <a:r>
              <a:rPr lang="en-GB" sz="2600" dirty="0" err="1"/>
              <a:t>Bacton</a:t>
            </a:r>
            <a:r>
              <a:rPr lang="en-GB" sz="2600" dirty="0"/>
              <a:t> Primary School there is a graduated approach to addressing SEN(D). Initial identification is the responsibility of the class teacher, unless the child comes from another school or enters the school with an EHCP. </a:t>
            </a:r>
          </a:p>
          <a:p>
            <a:r>
              <a:rPr lang="en-GB" sz="2600" dirty="0"/>
              <a:t> </a:t>
            </a:r>
          </a:p>
          <a:p>
            <a:r>
              <a:rPr lang="en-GB" sz="2600" dirty="0"/>
              <a:t>The process begins with the professional judgment of the class teacher with support from the </a:t>
            </a:r>
            <a:r>
              <a:rPr lang="en-GB" sz="2600" dirty="0" err="1"/>
              <a:t>SENDCo</a:t>
            </a:r>
            <a:r>
              <a:rPr lang="en-GB" sz="2600" dirty="0"/>
              <a:t>, subject leaders and senior leaders. </a:t>
            </a:r>
          </a:p>
          <a:p>
            <a:r>
              <a:rPr lang="en-GB" sz="2600" dirty="0"/>
              <a:t> </a:t>
            </a:r>
          </a:p>
          <a:p>
            <a:r>
              <a:rPr lang="en-GB" sz="2600" dirty="0"/>
              <a:t>This can be characterised by progress which: </a:t>
            </a:r>
          </a:p>
          <a:p>
            <a:r>
              <a:rPr lang="en-GB" sz="2600" dirty="0"/>
              <a:t> </a:t>
            </a:r>
          </a:p>
          <a:p>
            <a:r>
              <a:rPr lang="en-GB" sz="2600" dirty="0"/>
              <a:t>1. is significantly slower than that of their peers starting from the same baseline </a:t>
            </a:r>
          </a:p>
          <a:p>
            <a:r>
              <a:rPr lang="en-GB" sz="2600" dirty="0"/>
              <a:t>2. fails to match or better the child’s previous rate of progress </a:t>
            </a:r>
          </a:p>
          <a:p>
            <a:r>
              <a:rPr lang="en-GB" sz="2600" dirty="0"/>
              <a:t>3. fails to close the attainment gap between the child and their peers </a:t>
            </a:r>
          </a:p>
          <a:p>
            <a:r>
              <a:rPr lang="en-GB" sz="2600" dirty="0"/>
              <a:t>4. widens the attainment gap </a:t>
            </a:r>
          </a:p>
          <a:p>
            <a:r>
              <a:rPr lang="en-GB" dirty="0"/>
              <a:t> </a:t>
            </a:r>
          </a:p>
        </p:txBody>
      </p:sp>
      <p:sp>
        <p:nvSpPr>
          <p:cNvPr id="7" name="Right Arrow 6">
            <a:hlinkClick r:id="rId2" action="ppaction://hlinksldjump"/>
          </p:cNvPr>
          <p:cNvSpPr/>
          <p:nvPr/>
        </p:nvSpPr>
        <p:spPr>
          <a:xfrm>
            <a:off x="10833182" y="6107933"/>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alibri" panose="020F0502020204030204" pitchFamily="34" charset="0"/>
                <a:hlinkClick r:id="rId2" action="ppaction://hlinksldjump"/>
              </a:rPr>
              <a:t>Main Menu</a:t>
            </a:r>
            <a:endParaRPr lang="en-GB" sz="1200" b="1" dirty="0">
              <a:latin typeface="Calibri" panose="020F0502020204030204" pitchFamily="34" charset="0"/>
            </a:endParaRPr>
          </a:p>
        </p:txBody>
      </p:sp>
    </p:spTree>
    <p:extLst>
      <p:ext uri="{BB962C8B-B14F-4D97-AF65-F5344CB8AC3E}">
        <p14:creationId xmlns:p14="http://schemas.microsoft.com/office/powerpoint/2010/main" val="38710714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925" y="104531"/>
            <a:ext cx="9612696" cy="660399"/>
          </a:xfrm>
        </p:spPr>
        <p:txBody>
          <a:bodyPr/>
          <a:lstStyle/>
          <a:p>
            <a:r>
              <a:rPr lang="en-US" dirty="0">
                <a:latin typeface="Calibri" panose="020F0502020204030204" pitchFamily="34" charset="0"/>
              </a:rPr>
              <a:t>How will the school measure my child’s progress?</a:t>
            </a:r>
            <a:endParaRPr lang="en-GB" b="1" dirty="0">
              <a:latin typeface="Calibri" panose="020F0502020204030204" pitchFamily="34" charset="0"/>
            </a:endParaRPr>
          </a:p>
        </p:txBody>
      </p:sp>
      <p:sp>
        <p:nvSpPr>
          <p:cNvPr id="28" name="Rectangle 20"/>
          <p:cNvSpPr>
            <a:spLocks noChangeArrowheads="1"/>
          </p:cNvSpPr>
          <p:nvPr/>
        </p:nvSpPr>
        <p:spPr bwMode="auto">
          <a:xfrm>
            <a:off x="5873261" y="76493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29" name="Rectangle 25"/>
          <p:cNvSpPr>
            <a:spLocks noChangeArrowheads="1"/>
          </p:cNvSpPr>
          <p:nvPr/>
        </p:nvSpPr>
        <p:spPr bwMode="auto">
          <a:xfrm>
            <a:off x="5873261" y="1222131"/>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3" name="Content Placeholder 2"/>
          <p:cNvSpPr>
            <a:spLocks noGrp="1"/>
          </p:cNvSpPr>
          <p:nvPr>
            <p:ph idx="1"/>
          </p:nvPr>
        </p:nvSpPr>
        <p:spPr>
          <a:xfrm>
            <a:off x="161924" y="683175"/>
            <a:ext cx="11105165" cy="6113278"/>
          </a:xfrm>
        </p:spPr>
        <p:txBody>
          <a:bodyPr>
            <a:normAutofit lnSpcReduction="10000"/>
          </a:bodyPr>
          <a:lstStyle/>
          <a:p>
            <a:pPr marL="0" indent="0">
              <a:buNone/>
            </a:pPr>
            <a:r>
              <a:rPr lang="en-GB" sz="2200" dirty="0"/>
              <a:t>At </a:t>
            </a:r>
            <a:r>
              <a:rPr lang="en-GB" sz="2200" dirty="0" err="1"/>
              <a:t>Bacton</a:t>
            </a:r>
            <a:r>
              <a:rPr lang="en-GB" sz="2200" dirty="0"/>
              <a:t> Primary School the first response to such progress is high quality teaching targeted at their areas for development e.g. a child may have work further differentiated within their literacy group, be placed in an intervention DSR or phonics group or math intervention group for a measurable period of time. </a:t>
            </a:r>
          </a:p>
          <a:p>
            <a:pPr marL="0" indent="0">
              <a:buNone/>
            </a:pPr>
            <a:r>
              <a:rPr lang="en-GB" sz="2200" dirty="0"/>
              <a:t>Where progress continues to be less than expected following a time specific intervention, external professional’s advice may be sought or they may be identified for further support. If pupils are referred to external professionals, or have a number of interventions within school, the pupil may be placed on the school’s SEN(D) register so that we can better monitor their progress.</a:t>
            </a:r>
          </a:p>
          <a:p>
            <a:pPr marL="0" indent="0">
              <a:buNone/>
            </a:pPr>
            <a:r>
              <a:rPr lang="en-GB" sz="2200" dirty="0"/>
              <a:t>If the pupil has significant difficulties and has multi-agency involvement, the school may apply for an Education, Health and Care plan. An Education, Health and Care plan (EHCP) describes your child's special educational need and/or disability (SEND) and the help they will get to meet their needs.</a:t>
            </a:r>
          </a:p>
          <a:p>
            <a:pPr marL="0" indent="0">
              <a:buNone/>
            </a:pPr>
            <a:endParaRPr lang="en-GB" sz="2200" dirty="0"/>
          </a:p>
          <a:p>
            <a:r>
              <a:rPr lang="en-GB" sz="2200" dirty="0"/>
              <a:t>The Suffolk Local Offer has more information about the EHC assessment and planning process:  </a:t>
            </a:r>
            <a:r>
              <a:rPr lang="en-GB" sz="2200" u="sng" dirty="0">
                <a:hlinkClick r:id="rId2"/>
              </a:rPr>
              <a:t>https://www.suffolklocaloffer.org.uk/education/education-health-and-care-needs-assessments-and-plans/education-health-and-care-needs-assessments-ehcnas</a:t>
            </a:r>
            <a:r>
              <a:rPr lang="en-GB" sz="2200" dirty="0"/>
              <a:t> </a:t>
            </a:r>
          </a:p>
          <a:p>
            <a:endParaRPr lang="en-GB" dirty="0"/>
          </a:p>
        </p:txBody>
      </p:sp>
      <p:sp>
        <p:nvSpPr>
          <p:cNvPr id="7" name="Right Arrow 6">
            <a:hlinkClick r:id="rId3" action="ppaction://hlinksldjump"/>
          </p:cNvPr>
          <p:cNvSpPr/>
          <p:nvPr/>
        </p:nvSpPr>
        <p:spPr>
          <a:xfrm>
            <a:off x="10833182" y="6107933"/>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alibri" panose="020F0502020204030204" pitchFamily="34" charset="0"/>
                <a:hlinkClick r:id="rId3" action="ppaction://hlinksldjump"/>
              </a:rPr>
              <a:t>Main Menu</a:t>
            </a:r>
            <a:endParaRPr lang="en-GB" sz="1200" b="1" dirty="0">
              <a:latin typeface="Calibri" panose="020F0502020204030204" pitchFamily="34" charset="0"/>
            </a:endParaRPr>
          </a:p>
        </p:txBody>
      </p:sp>
    </p:spTree>
    <p:extLst>
      <p:ext uri="{BB962C8B-B14F-4D97-AF65-F5344CB8AC3E}">
        <p14:creationId xmlns:p14="http://schemas.microsoft.com/office/powerpoint/2010/main" val="21769379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0579" y="119407"/>
            <a:ext cx="11756621" cy="1320800"/>
          </a:xfrm>
        </p:spPr>
        <p:txBody>
          <a:bodyPr>
            <a:normAutofit/>
          </a:bodyPr>
          <a:lstStyle/>
          <a:p>
            <a:r>
              <a:rPr lang="en-GB" sz="2800" dirty="0">
                <a:latin typeface="Calibri" panose="020F0502020204030204" pitchFamily="34" charset="0"/>
              </a:rPr>
              <a:t>How will I be involved in decisions made about my child’s education? </a:t>
            </a:r>
          </a:p>
        </p:txBody>
      </p:sp>
      <p:sp>
        <p:nvSpPr>
          <p:cNvPr id="3" name="Content Placeholder 2"/>
          <p:cNvSpPr>
            <a:spLocks noGrp="1"/>
          </p:cNvSpPr>
          <p:nvPr>
            <p:ph idx="1"/>
          </p:nvPr>
        </p:nvSpPr>
        <p:spPr>
          <a:xfrm>
            <a:off x="130580" y="630621"/>
            <a:ext cx="11879168" cy="6107972"/>
          </a:xfrm>
        </p:spPr>
        <p:txBody>
          <a:bodyPr>
            <a:normAutofit fontScale="85000" lnSpcReduction="10000"/>
          </a:bodyPr>
          <a:lstStyle/>
          <a:p>
            <a:pPr marL="0" indent="0">
              <a:buNone/>
            </a:pPr>
            <a:r>
              <a:rPr lang="en-GB" sz="2400" b="1" dirty="0"/>
              <a:t>Universal (everyone)</a:t>
            </a:r>
            <a:endParaRPr lang="en-GB" sz="2400" dirty="0"/>
          </a:p>
          <a:p>
            <a:r>
              <a:rPr lang="en-GB" sz="2400" b="1" dirty="0"/>
              <a:t> </a:t>
            </a:r>
            <a:r>
              <a:rPr lang="en-GB" sz="2400" dirty="0" err="1"/>
              <a:t>Bacton</a:t>
            </a:r>
            <a:r>
              <a:rPr lang="en-GB" sz="2400" dirty="0"/>
              <a:t> Primary School has two parents’ evenings a year where all parents/carers have a time slot to meet with their child’s class teacher to discuss their progress in all areas of the  curriculum. The </a:t>
            </a:r>
            <a:r>
              <a:rPr lang="en-GB" sz="2400" dirty="0" err="1"/>
              <a:t>SENCo</a:t>
            </a:r>
            <a:r>
              <a:rPr lang="en-GB" sz="2400" dirty="0"/>
              <a:t> is also available for appointments regardless of whether your child is on the SEN register. This is an excellent opportunity to find out about the progress your child is making.  This meeting may take place in the school or online. There is a further opportunity following the children’s summer school report to make an appointment to discuss your child’s progress.  All children take part in pupil voice surveys each term where they talk about what helps or hinders their learning.</a:t>
            </a:r>
          </a:p>
          <a:p>
            <a:pPr marL="0" indent="0">
              <a:buNone/>
            </a:pPr>
            <a:r>
              <a:rPr lang="en-GB" sz="2400" b="1" dirty="0"/>
              <a:t>Targeted (some children) </a:t>
            </a:r>
            <a:endParaRPr lang="en-GB" sz="2400" dirty="0"/>
          </a:p>
          <a:p>
            <a:r>
              <a:rPr lang="en-GB" sz="2400" dirty="0"/>
              <a:t>Once per term (more often in needed), children on the SEND register will receive targets linked to their primary need.  Please see ‘7. Measuring children’s progress’ for more information. For the majority of children  this information will be shared at parents’ evening on a personal learning plan (PLP) in discussion with you. Your child will also have an input into their PLP in discussion with their class teacher.</a:t>
            </a:r>
          </a:p>
          <a:p>
            <a:r>
              <a:rPr lang="en-GB" sz="2400" b="1" dirty="0"/>
              <a:t>EHCP Review meetings </a:t>
            </a:r>
          </a:p>
          <a:p>
            <a:pPr marL="0" indent="0">
              <a:buNone/>
            </a:pPr>
            <a:r>
              <a:rPr lang="en-GB" sz="2400" dirty="0"/>
              <a:t>For children with an EHCP, there will also be an Annual Review of the child’s EHCP or Statement of his/her special educational needs. External professionals working with the child will be invited. </a:t>
            </a:r>
          </a:p>
          <a:p>
            <a:pPr marL="0" indent="0">
              <a:buNone/>
            </a:pPr>
            <a:r>
              <a:rPr lang="en-GB" sz="2400" dirty="0"/>
              <a:t>Pupils are often invited to their EHCP annual review and are able to share their views and talk about what works well for them. Written pupil voice information is also gathered before the meeting to ensure that anything that the child would like to raise is discussed in the meeting.</a:t>
            </a:r>
          </a:p>
          <a:p>
            <a:endParaRPr lang="en-GB" dirty="0"/>
          </a:p>
          <a:p>
            <a:pPr marL="0" indent="0">
              <a:buNone/>
            </a:pPr>
            <a:endParaRPr lang="en-GB" dirty="0"/>
          </a:p>
        </p:txBody>
      </p:sp>
      <p:sp>
        <p:nvSpPr>
          <p:cNvPr id="5" name="Right Arrow 4">
            <a:hlinkClick r:id="rId2" action="ppaction://hlinksldjump"/>
          </p:cNvPr>
          <p:cNvSpPr/>
          <p:nvPr/>
        </p:nvSpPr>
        <p:spPr>
          <a:xfrm>
            <a:off x="10833182" y="6107933"/>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alibri" panose="020F0502020204030204" pitchFamily="34" charset="0"/>
                <a:hlinkClick r:id="rId2" action="ppaction://hlinksldjump"/>
              </a:rPr>
              <a:t>Main Menu</a:t>
            </a:r>
            <a:endParaRPr lang="en-GB" sz="1200" b="1" dirty="0">
              <a:latin typeface="Calibri" panose="020F0502020204030204" pitchFamily="34" charset="0"/>
            </a:endParaRPr>
          </a:p>
        </p:txBody>
      </p:sp>
    </p:spTree>
    <p:extLst>
      <p:ext uri="{BB962C8B-B14F-4D97-AF65-F5344CB8AC3E}">
        <p14:creationId xmlns:p14="http://schemas.microsoft.com/office/powerpoint/2010/main" val="30659646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1399" y="143718"/>
            <a:ext cx="9294831" cy="1513305"/>
          </a:xfrm>
        </p:spPr>
        <p:txBody>
          <a:bodyPr>
            <a:normAutofit fontScale="90000"/>
          </a:bodyPr>
          <a:lstStyle/>
          <a:p>
            <a:r>
              <a:rPr lang="en-US" dirty="0">
                <a:latin typeface="Calibri" panose="020F0502020204030204" pitchFamily="34" charset="0"/>
              </a:rPr>
              <a:t>How will the school adapt its teaching for my child?</a:t>
            </a:r>
            <a:br>
              <a:rPr lang="en-GB" dirty="0">
                <a:latin typeface="Twinkl" panose="02000000000000000000" pitchFamily="2" charset="0"/>
              </a:rPr>
            </a:br>
            <a:r>
              <a:rPr lang="en-GB" dirty="0">
                <a:latin typeface="Twinkl" panose="02000000000000000000" pitchFamily="2" charset="0"/>
              </a:rPr>
              <a:t> </a:t>
            </a:r>
          </a:p>
        </p:txBody>
      </p:sp>
      <p:sp>
        <p:nvSpPr>
          <p:cNvPr id="6" name="Content Placeholder 5"/>
          <p:cNvSpPr>
            <a:spLocks noGrp="1"/>
          </p:cNvSpPr>
          <p:nvPr>
            <p:ph idx="1"/>
          </p:nvPr>
        </p:nvSpPr>
        <p:spPr>
          <a:xfrm>
            <a:off x="141401" y="672662"/>
            <a:ext cx="11954869" cy="6123791"/>
          </a:xfrm>
        </p:spPr>
        <p:txBody>
          <a:bodyPr>
            <a:normAutofit/>
          </a:bodyPr>
          <a:lstStyle/>
          <a:p>
            <a:pPr marL="0" indent="0">
              <a:buNone/>
            </a:pPr>
            <a:r>
              <a:rPr lang="en-GB" sz="2200" dirty="0">
                <a:solidFill>
                  <a:schemeClr val="tx1"/>
                </a:solidFill>
              </a:rPr>
              <a:t>Pupils with Special Educational Needs and Disability (SEND) have the greatest need for excellent teaching and are entitled to provision that supports achievement at, and enjoyment of, school. At </a:t>
            </a:r>
            <a:r>
              <a:rPr lang="en-GB" sz="2200" dirty="0" err="1">
                <a:solidFill>
                  <a:schemeClr val="tx1"/>
                </a:solidFill>
              </a:rPr>
              <a:t>Bacton</a:t>
            </a:r>
            <a:r>
              <a:rPr lang="en-GB" sz="2200" dirty="0">
                <a:solidFill>
                  <a:schemeClr val="tx1"/>
                </a:solidFill>
              </a:rPr>
              <a:t> Primary School we use evidence based approaches to ensure high quality teaching for all. We ensure that all pupils have access to high quality education and support their learning through a range of strategies. We adapt and make use of these strategies to meet the ever changing needs of the pupils. They include:</a:t>
            </a:r>
          </a:p>
          <a:p>
            <a:pPr lvl="0"/>
            <a:r>
              <a:rPr lang="en-GB" sz="2200" dirty="0">
                <a:solidFill>
                  <a:schemeClr val="tx1"/>
                </a:solidFill>
              </a:rPr>
              <a:t>Ensuring that our language and instructions are clear and explicit for all, utilising a range of communication techniques.</a:t>
            </a:r>
          </a:p>
          <a:p>
            <a:pPr lvl="0"/>
            <a:r>
              <a:rPr lang="en-GB" sz="2200" dirty="0">
                <a:solidFill>
                  <a:schemeClr val="tx1"/>
                </a:solidFill>
              </a:rPr>
              <a:t>Using a range of cognitive and meta cognitive strategies to help pupils learn and build their understanding in a consistent and increasingly independent way.</a:t>
            </a:r>
          </a:p>
          <a:p>
            <a:pPr lvl="0"/>
            <a:r>
              <a:rPr lang="en-GB" sz="2200" dirty="0">
                <a:solidFill>
                  <a:schemeClr val="tx1"/>
                </a:solidFill>
              </a:rPr>
              <a:t>Flexibly adapt the way we group and support the children with activities and adult support that is best suited to them and different ages and stages.</a:t>
            </a:r>
          </a:p>
          <a:p>
            <a:pPr lvl="0"/>
            <a:r>
              <a:rPr lang="en-GB" sz="2200" dirty="0">
                <a:solidFill>
                  <a:schemeClr val="tx1"/>
                </a:solidFill>
              </a:rPr>
              <a:t>Use a range of physical and visual supports and scaffolds to help children to access their learning. We try to ensure that this is done is a discrete and proactive manner.</a:t>
            </a:r>
          </a:p>
          <a:p>
            <a:pPr lvl="0"/>
            <a:r>
              <a:rPr lang="en-GB" sz="2200" dirty="0">
                <a:solidFill>
                  <a:schemeClr val="tx1"/>
                </a:solidFill>
              </a:rPr>
              <a:t>Make use of technology to support the delivery of interventions and to help children to record their learning.</a:t>
            </a:r>
          </a:p>
          <a:p>
            <a:pPr marL="0" indent="0">
              <a:buNone/>
            </a:pPr>
            <a:endParaRPr lang="en-GB" sz="1600" dirty="0"/>
          </a:p>
        </p:txBody>
      </p:sp>
      <p:sp>
        <p:nvSpPr>
          <p:cNvPr id="5" name="Right Arrow 4">
            <a:hlinkClick r:id="rId2" action="ppaction://hlinksldjump"/>
          </p:cNvPr>
          <p:cNvSpPr/>
          <p:nvPr/>
        </p:nvSpPr>
        <p:spPr>
          <a:xfrm>
            <a:off x="10833182" y="6107933"/>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alibri" panose="020F0502020204030204" pitchFamily="34" charset="0"/>
                <a:hlinkClick r:id="rId2" action="ppaction://hlinksldjump"/>
              </a:rPr>
              <a:t>Main Menu</a:t>
            </a:r>
            <a:endParaRPr lang="en-GB" sz="1200" b="1" dirty="0">
              <a:latin typeface="Calibri" panose="020F0502020204030204" pitchFamily="34" charset="0"/>
            </a:endParaRPr>
          </a:p>
        </p:txBody>
      </p:sp>
    </p:spTree>
    <p:extLst>
      <p:ext uri="{BB962C8B-B14F-4D97-AF65-F5344CB8AC3E}">
        <p14:creationId xmlns:p14="http://schemas.microsoft.com/office/powerpoint/2010/main" val="42819393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1399" y="143718"/>
            <a:ext cx="9294831" cy="1513305"/>
          </a:xfrm>
        </p:spPr>
        <p:txBody>
          <a:bodyPr>
            <a:normAutofit fontScale="90000"/>
          </a:bodyPr>
          <a:lstStyle/>
          <a:p>
            <a:r>
              <a:rPr lang="en-US" dirty="0">
                <a:latin typeface="Calibri" panose="020F0502020204030204" pitchFamily="34" charset="0"/>
              </a:rPr>
              <a:t>How will the school adapt its teaching for my child?</a:t>
            </a:r>
            <a:br>
              <a:rPr lang="en-GB" dirty="0">
                <a:latin typeface="Twinkl" panose="02000000000000000000" pitchFamily="2" charset="0"/>
              </a:rPr>
            </a:br>
            <a:r>
              <a:rPr lang="en-GB" dirty="0">
                <a:latin typeface="Twinkl" panose="02000000000000000000" pitchFamily="2" charset="0"/>
              </a:rPr>
              <a:t> </a:t>
            </a:r>
          </a:p>
        </p:txBody>
      </p:sp>
      <p:sp>
        <p:nvSpPr>
          <p:cNvPr id="6" name="Content Placeholder 5"/>
          <p:cNvSpPr>
            <a:spLocks noGrp="1"/>
          </p:cNvSpPr>
          <p:nvPr>
            <p:ph idx="1"/>
          </p:nvPr>
        </p:nvSpPr>
        <p:spPr>
          <a:xfrm>
            <a:off x="141401" y="829559"/>
            <a:ext cx="10897387" cy="5966894"/>
          </a:xfrm>
        </p:spPr>
        <p:txBody>
          <a:bodyPr>
            <a:normAutofit fontScale="92500" lnSpcReduction="20000"/>
          </a:bodyPr>
          <a:lstStyle/>
          <a:p>
            <a:pPr marL="0" indent="0">
              <a:buNone/>
            </a:pPr>
            <a:r>
              <a:rPr lang="en-GB" sz="2200" dirty="0"/>
              <a:t>All staff are trained in a variety of approaches to teaching and learning, which mean that we are able to adapt to a range of SEN (specific learning difficulties-including dyslexia; Autistic Spectrum Disorders; speech, language and communication needs; and social, emotional and mental health difficulties). This may involve but is not limited to:</a:t>
            </a:r>
          </a:p>
          <a:p>
            <a:pPr lvl="1"/>
            <a:r>
              <a:rPr lang="en-GB" sz="2200" dirty="0"/>
              <a:t>Extra help from a learning support assistant or intervention teacher, when required.</a:t>
            </a:r>
          </a:p>
          <a:p>
            <a:pPr lvl="1"/>
            <a:r>
              <a:rPr lang="en-GB" sz="2200" dirty="0"/>
              <a:t>Small group or individual support out of class (interventions).</a:t>
            </a:r>
          </a:p>
          <a:p>
            <a:pPr lvl="1"/>
            <a:r>
              <a:rPr lang="en-GB" sz="2200" dirty="0"/>
              <a:t>Support to regulate their emotions.</a:t>
            </a:r>
          </a:p>
          <a:p>
            <a:pPr lvl="1"/>
            <a:r>
              <a:rPr lang="en-GB" sz="2200" dirty="0"/>
              <a:t>Changing type and length of instructions given.</a:t>
            </a:r>
          </a:p>
          <a:p>
            <a:pPr lvl="1"/>
            <a:r>
              <a:rPr lang="en-GB" sz="2200" dirty="0"/>
              <a:t>Alternative resources and specialist equipment may be given to your child e.g. specialist work stations, IT access, visual prompts, writing slopes, concentration cushions, colour overlays, pen/pencils grips or easy to use scissors.</a:t>
            </a:r>
          </a:p>
          <a:p>
            <a:pPr lvl="1"/>
            <a:r>
              <a:rPr lang="en-GB" sz="2200" dirty="0"/>
              <a:t>Targets specifically for each child. These are set through a support plan, which will specify in detail what will be learned, how and who will help.</a:t>
            </a:r>
          </a:p>
          <a:p>
            <a:pPr lvl="1"/>
            <a:r>
              <a:rPr lang="en-GB" sz="2200" dirty="0"/>
              <a:t>Use of dyslexia friendly resources.</a:t>
            </a:r>
          </a:p>
          <a:p>
            <a:pPr lvl="1"/>
            <a:r>
              <a:rPr lang="en-GB" sz="2200" dirty="0"/>
              <a:t> Use of  communication resources such as </a:t>
            </a:r>
            <a:r>
              <a:rPr lang="en-GB" sz="2200" dirty="0" err="1"/>
              <a:t>Widgit</a:t>
            </a:r>
            <a:r>
              <a:rPr lang="en-GB" sz="2200" dirty="0"/>
              <a:t> online and Clicker.</a:t>
            </a:r>
          </a:p>
          <a:p>
            <a:pPr marL="0" indent="0">
              <a:buNone/>
            </a:pPr>
            <a:r>
              <a:rPr lang="en-GB" sz="2200" dirty="0"/>
              <a:t>At every stage of the process, the pupil’s voice is at the centre of decision making and provision. Your child will be listened to and supported, and their views will be taken into account along with those of teachers, families and professionals.</a:t>
            </a:r>
          </a:p>
          <a:p>
            <a:endParaRPr lang="en-GB" dirty="0">
              <a:solidFill>
                <a:srgbClr val="FF0000"/>
              </a:solidFill>
            </a:endParaRPr>
          </a:p>
        </p:txBody>
      </p:sp>
      <p:sp>
        <p:nvSpPr>
          <p:cNvPr id="5" name="Right Arrow 4">
            <a:hlinkClick r:id="rId2" action="ppaction://hlinksldjump"/>
          </p:cNvPr>
          <p:cNvSpPr/>
          <p:nvPr/>
        </p:nvSpPr>
        <p:spPr>
          <a:xfrm>
            <a:off x="10833182" y="6107933"/>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alibri" panose="020F0502020204030204" pitchFamily="34" charset="0"/>
                <a:hlinkClick r:id="rId2" action="ppaction://hlinksldjump"/>
              </a:rPr>
              <a:t>Main Menu</a:t>
            </a:r>
            <a:endParaRPr lang="en-GB" sz="1200" b="1" dirty="0">
              <a:latin typeface="Calibri" panose="020F0502020204030204" pitchFamily="34" charset="0"/>
            </a:endParaRPr>
          </a:p>
        </p:txBody>
      </p:sp>
    </p:spTree>
    <p:extLst>
      <p:ext uri="{BB962C8B-B14F-4D97-AF65-F5344CB8AC3E}">
        <p14:creationId xmlns:p14="http://schemas.microsoft.com/office/powerpoint/2010/main" val="40983461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1399" y="143718"/>
            <a:ext cx="9294831" cy="1513305"/>
          </a:xfrm>
        </p:spPr>
        <p:txBody>
          <a:bodyPr>
            <a:normAutofit fontScale="90000"/>
          </a:bodyPr>
          <a:lstStyle/>
          <a:p>
            <a:r>
              <a:rPr lang="en-US" dirty="0">
                <a:latin typeface="Calibri" panose="020F0502020204030204" pitchFamily="34" charset="0"/>
              </a:rPr>
              <a:t>How will the school adapt its teaching for my child?</a:t>
            </a:r>
            <a:br>
              <a:rPr lang="en-GB" dirty="0">
                <a:latin typeface="Twinkl" panose="02000000000000000000" pitchFamily="2" charset="0"/>
              </a:rPr>
            </a:br>
            <a:r>
              <a:rPr lang="en-GB" dirty="0">
                <a:latin typeface="Twinkl" panose="02000000000000000000" pitchFamily="2" charset="0"/>
              </a:rPr>
              <a:t> </a:t>
            </a:r>
          </a:p>
        </p:txBody>
      </p:sp>
      <p:sp>
        <p:nvSpPr>
          <p:cNvPr id="6" name="Content Placeholder 5"/>
          <p:cNvSpPr>
            <a:spLocks noGrp="1"/>
          </p:cNvSpPr>
          <p:nvPr>
            <p:ph idx="1"/>
          </p:nvPr>
        </p:nvSpPr>
        <p:spPr>
          <a:xfrm>
            <a:off x="141401" y="829559"/>
            <a:ext cx="10897387" cy="5966894"/>
          </a:xfrm>
        </p:spPr>
        <p:txBody>
          <a:bodyPr>
            <a:normAutofit fontScale="92500" lnSpcReduction="20000"/>
          </a:bodyPr>
          <a:lstStyle/>
          <a:p>
            <a:pPr marL="0" indent="0">
              <a:buNone/>
            </a:pPr>
            <a:r>
              <a:rPr lang="en-GB" sz="2200" dirty="0">
                <a:solidFill>
                  <a:schemeClr val="tx1"/>
                </a:solidFill>
              </a:rPr>
              <a:t>The range of support available to pupils with SEN(D) is reviewed by the Senior Leadership Team including the </a:t>
            </a:r>
            <a:r>
              <a:rPr lang="en-GB" sz="2200" dirty="0" err="1">
                <a:solidFill>
                  <a:schemeClr val="tx1"/>
                </a:solidFill>
              </a:rPr>
              <a:t>SENDCo</a:t>
            </a:r>
            <a:r>
              <a:rPr lang="en-GB" sz="2200" dirty="0">
                <a:solidFill>
                  <a:schemeClr val="tx1"/>
                </a:solidFill>
              </a:rPr>
              <a:t> annually.</a:t>
            </a:r>
          </a:p>
          <a:p>
            <a:pPr marL="0" indent="0">
              <a:buNone/>
            </a:pPr>
            <a:r>
              <a:rPr lang="en-GB" sz="2200" b="1" dirty="0">
                <a:solidFill>
                  <a:schemeClr val="tx1"/>
                </a:solidFill>
              </a:rPr>
              <a:t>Range of support for the academic year 2025-2026</a:t>
            </a:r>
            <a:endParaRPr lang="en-GB" sz="2200" dirty="0">
              <a:solidFill>
                <a:schemeClr val="tx1"/>
              </a:solidFill>
            </a:endParaRPr>
          </a:p>
          <a:p>
            <a:pPr marL="0" indent="0">
              <a:buNone/>
            </a:pPr>
            <a:r>
              <a:rPr lang="en-GB" sz="2200" dirty="0">
                <a:solidFill>
                  <a:schemeClr val="tx1"/>
                </a:solidFill>
              </a:rPr>
              <a:t>The school runs a wide range of interventions to support children with SEN(D) to narrow any attainment of skills gaps. </a:t>
            </a:r>
          </a:p>
          <a:p>
            <a:pPr marL="0" indent="0">
              <a:buNone/>
            </a:pPr>
            <a:r>
              <a:rPr lang="en-GB" sz="2200" b="1" dirty="0">
                <a:solidFill>
                  <a:schemeClr val="tx1"/>
                </a:solidFill>
              </a:rPr>
              <a:t>Internal Support</a:t>
            </a:r>
            <a:endParaRPr lang="en-GB" sz="2200" dirty="0">
              <a:solidFill>
                <a:schemeClr val="tx1"/>
              </a:solidFill>
            </a:endParaRPr>
          </a:p>
          <a:p>
            <a:pPr lvl="0"/>
            <a:r>
              <a:rPr lang="en-GB" sz="2200" dirty="0">
                <a:solidFill>
                  <a:schemeClr val="tx1"/>
                </a:solidFill>
              </a:rPr>
              <a:t>KS1 and KS2 intervention: maths and literacy groups.</a:t>
            </a:r>
          </a:p>
          <a:p>
            <a:pPr lvl="0"/>
            <a:r>
              <a:rPr lang="en-GB" sz="2200" dirty="0">
                <a:solidFill>
                  <a:schemeClr val="tx1"/>
                </a:solidFill>
              </a:rPr>
              <a:t>EYFS, KS1 and KS2 daily supported reading groups</a:t>
            </a:r>
          </a:p>
          <a:p>
            <a:pPr lvl="0"/>
            <a:r>
              <a:rPr lang="en-GB" sz="2200" dirty="0">
                <a:solidFill>
                  <a:schemeClr val="tx1"/>
                </a:solidFill>
              </a:rPr>
              <a:t>Little </a:t>
            </a:r>
            <a:r>
              <a:rPr lang="en-GB" sz="2200" dirty="0" err="1">
                <a:solidFill>
                  <a:schemeClr val="tx1"/>
                </a:solidFill>
              </a:rPr>
              <a:t>Wandle</a:t>
            </a:r>
            <a:r>
              <a:rPr lang="en-GB" sz="2200" dirty="0">
                <a:solidFill>
                  <a:schemeClr val="tx1"/>
                </a:solidFill>
              </a:rPr>
              <a:t> Keep up and Catch-up phonics</a:t>
            </a:r>
          </a:p>
          <a:p>
            <a:pPr lvl="0"/>
            <a:r>
              <a:rPr lang="en-GB" sz="2200" dirty="0">
                <a:solidFill>
                  <a:schemeClr val="tx1"/>
                </a:solidFill>
              </a:rPr>
              <a:t>Speech and Language link and WELLCOM (language groups)</a:t>
            </a:r>
          </a:p>
          <a:p>
            <a:pPr lvl="0"/>
            <a:r>
              <a:rPr lang="en-GB" sz="2200" dirty="0">
                <a:solidFill>
                  <a:schemeClr val="tx1"/>
                </a:solidFill>
              </a:rPr>
              <a:t>Gross and fine motor skills groups. </a:t>
            </a:r>
          </a:p>
          <a:p>
            <a:pPr lvl="0"/>
            <a:r>
              <a:rPr lang="en-GB" sz="2200" dirty="0">
                <a:solidFill>
                  <a:schemeClr val="tx1"/>
                </a:solidFill>
              </a:rPr>
              <a:t>Zones of Emotional Regulation</a:t>
            </a:r>
          </a:p>
          <a:p>
            <a:pPr lvl="0"/>
            <a:r>
              <a:rPr lang="en-GB" sz="2200" dirty="0" err="1">
                <a:solidFill>
                  <a:schemeClr val="tx1"/>
                </a:solidFill>
              </a:rPr>
              <a:t>Desty</a:t>
            </a:r>
            <a:r>
              <a:rPr lang="en-GB" sz="2200" dirty="0">
                <a:solidFill>
                  <a:schemeClr val="tx1"/>
                </a:solidFill>
              </a:rPr>
              <a:t> one to one support for emotion regulation</a:t>
            </a:r>
          </a:p>
          <a:p>
            <a:pPr lvl="0"/>
            <a:r>
              <a:rPr lang="en-GB" sz="2200" dirty="0">
                <a:solidFill>
                  <a:schemeClr val="tx1"/>
                </a:solidFill>
              </a:rPr>
              <a:t>Adapted in-class support. </a:t>
            </a:r>
          </a:p>
          <a:p>
            <a:pPr lvl="0"/>
            <a:r>
              <a:rPr lang="en-GB" sz="2200" dirty="0">
                <a:solidFill>
                  <a:schemeClr val="tx1"/>
                </a:solidFill>
              </a:rPr>
              <a:t>Hamish and Milo </a:t>
            </a:r>
          </a:p>
          <a:p>
            <a:pPr lvl="0"/>
            <a:r>
              <a:rPr lang="en-GB" sz="2200" dirty="0" err="1">
                <a:solidFill>
                  <a:schemeClr val="tx1"/>
                </a:solidFill>
              </a:rPr>
              <a:t>Talkabout</a:t>
            </a:r>
            <a:r>
              <a:rPr lang="en-GB" sz="2200" dirty="0">
                <a:solidFill>
                  <a:schemeClr val="tx1"/>
                </a:solidFill>
              </a:rPr>
              <a:t> social skills.</a:t>
            </a:r>
          </a:p>
          <a:p>
            <a:pPr marL="0" indent="0">
              <a:buNone/>
            </a:pPr>
            <a:endParaRPr lang="en-GB" dirty="0"/>
          </a:p>
          <a:p>
            <a:endParaRPr lang="en-GB" dirty="0">
              <a:solidFill>
                <a:srgbClr val="FF0000"/>
              </a:solidFill>
            </a:endParaRPr>
          </a:p>
        </p:txBody>
      </p:sp>
      <p:sp>
        <p:nvSpPr>
          <p:cNvPr id="5" name="Right Arrow 4">
            <a:hlinkClick r:id="rId2" action="ppaction://hlinksldjump"/>
          </p:cNvPr>
          <p:cNvSpPr/>
          <p:nvPr/>
        </p:nvSpPr>
        <p:spPr>
          <a:xfrm>
            <a:off x="10833182" y="6107933"/>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alibri" panose="020F0502020204030204" pitchFamily="34" charset="0"/>
                <a:hlinkClick r:id="rId2" action="ppaction://hlinksldjump"/>
              </a:rPr>
              <a:t>Main Menu</a:t>
            </a:r>
            <a:endParaRPr lang="en-GB" sz="1200" b="1" dirty="0">
              <a:latin typeface="Calibri" panose="020F0502020204030204" pitchFamily="34" charset="0"/>
            </a:endParaRPr>
          </a:p>
        </p:txBody>
      </p:sp>
    </p:spTree>
    <p:extLst>
      <p:ext uri="{BB962C8B-B14F-4D97-AF65-F5344CB8AC3E}">
        <p14:creationId xmlns:p14="http://schemas.microsoft.com/office/powerpoint/2010/main" val="174384888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1399" y="143718"/>
            <a:ext cx="9294831" cy="1513305"/>
          </a:xfrm>
        </p:spPr>
        <p:txBody>
          <a:bodyPr>
            <a:normAutofit fontScale="90000"/>
          </a:bodyPr>
          <a:lstStyle/>
          <a:p>
            <a:r>
              <a:rPr lang="en-US" dirty="0">
                <a:latin typeface="Calibri" panose="020F0502020204030204" pitchFamily="34" charset="0"/>
              </a:rPr>
              <a:t>How will the school adapt its teaching for my child?</a:t>
            </a:r>
            <a:br>
              <a:rPr lang="en-GB" dirty="0">
                <a:latin typeface="Twinkl" panose="02000000000000000000" pitchFamily="2" charset="0"/>
              </a:rPr>
            </a:br>
            <a:r>
              <a:rPr lang="en-GB" dirty="0">
                <a:latin typeface="Twinkl" panose="02000000000000000000" pitchFamily="2" charset="0"/>
              </a:rPr>
              <a:t> </a:t>
            </a:r>
          </a:p>
        </p:txBody>
      </p:sp>
      <p:sp>
        <p:nvSpPr>
          <p:cNvPr id="6" name="Content Placeholder 5"/>
          <p:cNvSpPr>
            <a:spLocks noGrp="1"/>
          </p:cNvSpPr>
          <p:nvPr>
            <p:ph idx="1"/>
          </p:nvPr>
        </p:nvSpPr>
        <p:spPr>
          <a:xfrm>
            <a:off x="141401" y="829559"/>
            <a:ext cx="10897387" cy="5966894"/>
          </a:xfrm>
        </p:spPr>
        <p:txBody>
          <a:bodyPr>
            <a:normAutofit/>
          </a:bodyPr>
          <a:lstStyle/>
          <a:p>
            <a:pPr marL="0" indent="0">
              <a:buNone/>
            </a:pPr>
            <a:r>
              <a:rPr lang="en-GB" b="1" dirty="0">
                <a:solidFill>
                  <a:schemeClr val="tx1"/>
                </a:solidFill>
              </a:rPr>
              <a:t>External agencies within school</a:t>
            </a:r>
            <a:endParaRPr lang="en-GB" dirty="0">
              <a:solidFill>
                <a:schemeClr val="tx1"/>
              </a:solidFill>
            </a:endParaRPr>
          </a:p>
          <a:p>
            <a:pPr lvl="0"/>
            <a:r>
              <a:rPr lang="en-GB" dirty="0">
                <a:solidFill>
                  <a:schemeClr val="tx1"/>
                </a:solidFill>
              </a:rPr>
              <a:t>Speech and Language Therapists, on site, working directly and indirectly with identified children.</a:t>
            </a:r>
          </a:p>
          <a:p>
            <a:pPr lvl="0"/>
            <a:r>
              <a:rPr lang="en-GB" dirty="0">
                <a:solidFill>
                  <a:schemeClr val="tx1"/>
                </a:solidFill>
              </a:rPr>
              <a:t>Outreach support for children from the Specialist Education Service (SES). This support is provided from a range of different teams depending on the area of need.</a:t>
            </a:r>
          </a:p>
          <a:p>
            <a:pPr lvl="0"/>
            <a:r>
              <a:rPr lang="en-GB" dirty="0">
                <a:solidFill>
                  <a:schemeClr val="tx1"/>
                </a:solidFill>
              </a:rPr>
              <a:t>Outreach for well-being support from The Mix</a:t>
            </a:r>
          </a:p>
          <a:p>
            <a:pPr lvl="0"/>
            <a:r>
              <a:rPr lang="en-GB" dirty="0">
                <a:solidFill>
                  <a:schemeClr val="tx1"/>
                </a:solidFill>
              </a:rPr>
              <a:t>School nurse service</a:t>
            </a:r>
          </a:p>
          <a:p>
            <a:pPr lvl="0"/>
            <a:r>
              <a:rPr lang="en-GB" dirty="0">
                <a:solidFill>
                  <a:schemeClr val="tx1"/>
                </a:solidFill>
              </a:rPr>
              <a:t>School Mental Health Support Team</a:t>
            </a:r>
          </a:p>
          <a:p>
            <a:pPr lvl="0"/>
            <a:r>
              <a:rPr lang="en-GB" dirty="0">
                <a:solidFill>
                  <a:schemeClr val="tx1"/>
                </a:solidFill>
              </a:rPr>
              <a:t>Educational psychologist (often via the EHCP process)</a:t>
            </a:r>
          </a:p>
          <a:p>
            <a:pPr lvl="0"/>
            <a:r>
              <a:rPr lang="en-GB" dirty="0">
                <a:solidFill>
                  <a:schemeClr val="tx1"/>
                </a:solidFill>
              </a:rPr>
              <a:t>Play therapist</a:t>
            </a:r>
          </a:p>
          <a:p>
            <a:pPr lvl="0"/>
            <a:r>
              <a:rPr lang="en-GB" dirty="0">
                <a:solidFill>
                  <a:schemeClr val="tx1"/>
                </a:solidFill>
              </a:rPr>
              <a:t>Psychology and Therapeutic Team</a:t>
            </a:r>
          </a:p>
          <a:p>
            <a:pPr marL="0" indent="0">
              <a:buNone/>
            </a:pPr>
            <a:r>
              <a:rPr lang="en-GB" b="1" dirty="0">
                <a:solidFill>
                  <a:schemeClr val="tx1"/>
                </a:solidFill>
              </a:rPr>
              <a:t>External Services</a:t>
            </a:r>
            <a:endParaRPr lang="en-GB" dirty="0">
              <a:solidFill>
                <a:schemeClr val="tx1"/>
              </a:solidFill>
            </a:endParaRPr>
          </a:p>
          <a:p>
            <a:r>
              <a:rPr lang="en-GB" dirty="0">
                <a:solidFill>
                  <a:schemeClr val="tx1"/>
                </a:solidFill>
              </a:rPr>
              <a:t>CAMHS</a:t>
            </a:r>
          </a:p>
          <a:p>
            <a:r>
              <a:rPr lang="en-GB" dirty="0">
                <a:solidFill>
                  <a:schemeClr val="tx1"/>
                </a:solidFill>
              </a:rPr>
              <a:t>Suffolk Young Carers</a:t>
            </a:r>
          </a:p>
          <a:p>
            <a:r>
              <a:rPr lang="en-GB" dirty="0">
                <a:solidFill>
                  <a:schemeClr val="tx1"/>
                </a:solidFill>
              </a:rPr>
              <a:t>Occupational Health</a:t>
            </a:r>
          </a:p>
          <a:p>
            <a:r>
              <a:rPr lang="en-GB" dirty="0">
                <a:solidFill>
                  <a:schemeClr val="tx1"/>
                </a:solidFill>
              </a:rPr>
              <a:t>Community Paediatric Service advice</a:t>
            </a:r>
          </a:p>
          <a:p>
            <a:pPr marL="0" lvl="0" indent="0">
              <a:buNone/>
            </a:pPr>
            <a:endParaRPr lang="en-GB" dirty="0"/>
          </a:p>
          <a:p>
            <a:pPr marL="0" indent="0">
              <a:buNone/>
            </a:pPr>
            <a:endParaRPr lang="en-GB" dirty="0"/>
          </a:p>
          <a:p>
            <a:endParaRPr lang="en-GB" dirty="0">
              <a:solidFill>
                <a:srgbClr val="FF0000"/>
              </a:solidFill>
            </a:endParaRPr>
          </a:p>
        </p:txBody>
      </p:sp>
      <p:sp>
        <p:nvSpPr>
          <p:cNvPr id="5" name="Right Arrow 4">
            <a:hlinkClick r:id="rId2" action="ppaction://hlinksldjump"/>
          </p:cNvPr>
          <p:cNvSpPr/>
          <p:nvPr/>
        </p:nvSpPr>
        <p:spPr>
          <a:xfrm>
            <a:off x="10833182" y="6107933"/>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alibri" panose="020F0502020204030204" pitchFamily="34" charset="0"/>
                <a:hlinkClick r:id="rId2" action="ppaction://hlinksldjump"/>
              </a:rPr>
              <a:t>Main Menu</a:t>
            </a:r>
            <a:endParaRPr lang="en-GB" sz="1200" b="1" dirty="0">
              <a:latin typeface="Calibri" panose="020F0502020204030204" pitchFamily="34" charset="0"/>
            </a:endParaRPr>
          </a:p>
        </p:txBody>
      </p:sp>
    </p:spTree>
    <p:extLst>
      <p:ext uri="{BB962C8B-B14F-4D97-AF65-F5344CB8AC3E}">
        <p14:creationId xmlns:p14="http://schemas.microsoft.com/office/powerpoint/2010/main" val="6002325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5994" y="216486"/>
            <a:ext cx="11428958" cy="983916"/>
          </a:xfrm>
        </p:spPr>
        <p:txBody>
          <a:bodyPr>
            <a:normAutofit/>
          </a:bodyPr>
          <a:lstStyle/>
          <a:p>
            <a:r>
              <a:rPr lang="en-US" sz="2400" b="1" dirty="0">
                <a:latin typeface="Calibri" panose="020F0502020204030204" pitchFamily="34" charset="0"/>
              </a:rPr>
              <a:t>How will the school evaluate whether the support in place is helping my child?</a:t>
            </a:r>
            <a:endParaRPr lang="en-GB" sz="2400" b="1" dirty="0">
              <a:latin typeface="Calibri" panose="020F0502020204030204" pitchFamily="34" charset="0"/>
            </a:endParaRPr>
          </a:p>
        </p:txBody>
      </p:sp>
      <p:sp>
        <p:nvSpPr>
          <p:cNvPr id="5" name="Content Placeholder 4"/>
          <p:cNvSpPr>
            <a:spLocks noGrp="1"/>
          </p:cNvSpPr>
          <p:nvPr>
            <p:ph idx="1"/>
          </p:nvPr>
        </p:nvSpPr>
        <p:spPr>
          <a:xfrm>
            <a:off x="113121" y="620110"/>
            <a:ext cx="11983149" cy="6526924"/>
          </a:xfrm>
        </p:spPr>
        <p:txBody>
          <a:bodyPr>
            <a:normAutofit fontScale="92500" lnSpcReduction="10000"/>
          </a:bodyPr>
          <a:lstStyle/>
          <a:p>
            <a:pPr marL="0" indent="0">
              <a:buNone/>
            </a:pPr>
            <a:r>
              <a:rPr lang="en-GB" dirty="0"/>
              <a:t>At </a:t>
            </a:r>
            <a:r>
              <a:rPr lang="en-GB" dirty="0" err="1"/>
              <a:t>Bacton</a:t>
            </a:r>
            <a:r>
              <a:rPr lang="en-GB" dirty="0"/>
              <a:t> Primary School there is a graduated approach to addressing SEN(D). Initial identification is the responsibility of the class teacher, unless the child comes from another school or enters the school with an EHCP.  </a:t>
            </a:r>
          </a:p>
          <a:p>
            <a:r>
              <a:rPr lang="en-GB" dirty="0"/>
              <a:t>The process begins with the professional judgment of the class teacher with support from the </a:t>
            </a:r>
            <a:r>
              <a:rPr lang="en-GB" dirty="0" err="1"/>
              <a:t>SENDCo</a:t>
            </a:r>
            <a:r>
              <a:rPr lang="en-GB" dirty="0"/>
              <a:t>, subject leaders and senior leaders. </a:t>
            </a:r>
          </a:p>
          <a:p>
            <a:pPr marL="0" indent="0">
              <a:buNone/>
            </a:pPr>
            <a:r>
              <a:rPr lang="en-GB" dirty="0"/>
              <a:t>This can be characterised by progress which:  </a:t>
            </a:r>
          </a:p>
          <a:p>
            <a:r>
              <a:rPr lang="en-GB" dirty="0"/>
              <a:t>1. is significantly slower than that of their peers starting from the same baseline </a:t>
            </a:r>
          </a:p>
          <a:p>
            <a:r>
              <a:rPr lang="en-GB" dirty="0"/>
              <a:t>2. fails to match or better the child’s previous rate of progress </a:t>
            </a:r>
          </a:p>
          <a:p>
            <a:r>
              <a:rPr lang="en-GB" dirty="0"/>
              <a:t>3. fails to close the attainment gap between the child and their peers </a:t>
            </a:r>
          </a:p>
          <a:p>
            <a:r>
              <a:rPr lang="en-GB" dirty="0"/>
              <a:t>4. widens the attainment gap </a:t>
            </a:r>
          </a:p>
          <a:p>
            <a:pPr marL="0" indent="0">
              <a:buNone/>
            </a:pPr>
            <a:r>
              <a:rPr lang="en-GB" dirty="0"/>
              <a:t>At </a:t>
            </a:r>
            <a:r>
              <a:rPr lang="en-GB" dirty="0" err="1"/>
              <a:t>Bacton</a:t>
            </a:r>
            <a:r>
              <a:rPr lang="en-GB" dirty="0"/>
              <a:t> Primary School the first response to such progress is high quality teaching targeted at their areas for development e.g. a child may have work further differentiated within their literacy group, be placed in an intervention DSR or phonics group or math intervention group for a measurable period of time. </a:t>
            </a:r>
          </a:p>
          <a:p>
            <a:pPr marL="0" indent="0">
              <a:buNone/>
            </a:pPr>
            <a:r>
              <a:rPr lang="en-GB" dirty="0"/>
              <a:t>Where progress continues to be less than expected following a time specific intervention, external professional’s advice may be sought or they may be identified for further support. If pupils are referred to external professionals, or have a number of interventions within school, the pupil may be placed on the school’s SEN(D) register so that we can better monitor their progress.</a:t>
            </a:r>
          </a:p>
          <a:p>
            <a:pPr marL="0" indent="0">
              <a:buNone/>
            </a:pPr>
            <a:r>
              <a:rPr lang="en-GB" dirty="0"/>
              <a:t>If the pupil has significant difficulties and has multi-agency involvement, the school may apply for an Education, Health and Care plan. An Education, Health and Care plan (EHCP) describes your child's special educational need and/or disability (SEND) and the help they will get to meet their needs.</a:t>
            </a:r>
          </a:p>
          <a:p>
            <a:pPr marL="0" indent="0">
              <a:buNone/>
            </a:pPr>
            <a:r>
              <a:rPr lang="en-GB" dirty="0"/>
              <a:t>The Suffolk Local Offer has more information about the EHC assessment and planning process:  </a:t>
            </a:r>
            <a:r>
              <a:rPr lang="en-GB" u="sng" dirty="0">
                <a:hlinkClick r:id="rId2"/>
              </a:rPr>
              <a:t>https://www.suffolklocaloffer.org.uk/education/education-health-and-care-needs-assessments-and-plans/education-health-and-care-needs-assessments-ehcnas</a:t>
            </a:r>
            <a:r>
              <a:rPr lang="en-GB" dirty="0"/>
              <a:t> </a:t>
            </a:r>
          </a:p>
        </p:txBody>
      </p:sp>
      <p:sp>
        <p:nvSpPr>
          <p:cNvPr id="6" name="Right Arrow 5">
            <a:hlinkClick r:id="rId3" action="ppaction://hlinksldjump"/>
          </p:cNvPr>
          <p:cNvSpPr/>
          <p:nvPr/>
        </p:nvSpPr>
        <p:spPr>
          <a:xfrm>
            <a:off x="10833182" y="6107933"/>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alibri" panose="020F0502020204030204" pitchFamily="34" charset="0"/>
                <a:hlinkClick r:id="rId3" action="ppaction://hlinksldjump"/>
              </a:rPr>
              <a:t>Main Menu</a:t>
            </a:r>
            <a:endParaRPr lang="en-GB" sz="1200" b="1" dirty="0">
              <a:latin typeface="Calibri" panose="020F0502020204030204" pitchFamily="34" charset="0"/>
            </a:endParaRPr>
          </a:p>
        </p:txBody>
      </p:sp>
    </p:spTree>
    <p:extLst>
      <p:ext uri="{BB962C8B-B14F-4D97-AF65-F5344CB8AC3E}">
        <p14:creationId xmlns:p14="http://schemas.microsoft.com/office/powerpoint/2010/main" val="2488025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8868" y="264797"/>
            <a:ext cx="8596668" cy="1513305"/>
          </a:xfrm>
        </p:spPr>
        <p:txBody>
          <a:bodyPr>
            <a:normAutofit/>
          </a:bodyPr>
          <a:lstStyle/>
          <a:p>
            <a:r>
              <a:rPr lang="en-US" sz="2800" dirty="0">
                <a:latin typeface="Calibri" panose="020F0502020204030204" pitchFamily="34" charset="0"/>
              </a:rPr>
              <a:t>How will the school resources be secured for my child?</a:t>
            </a:r>
            <a:endParaRPr lang="en-GB" sz="2800" dirty="0">
              <a:latin typeface="Calibri" panose="020F0502020204030204" pitchFamily="34" charset="0"/>
            </a:endParaRPr>
          </a:p>
        </p:txBody>
      </p:sp>
      <p:sp>
        <p:nvSpPr>
          <p:cNvPr id="5" name="Content Placeholder 4"/>
          <p:cNvSpPr>
            <a:spLocks noGrp="1"/>
          </p:cNvSpPr>
          <p:nvPr>
            <p:ph idx="1"/>
          </p:nvPr>
        </p:nvSpPr>
        <p:spPr>
          <a:xfrm>
            <a:off x="348792" y="746234"/>
            <a:ext cx="10256362" cy="6232635"/>
          </a:xfrm>
        </p:spPr>
        <p:txBody>
          <a:bodyPr>
            <a:normAutofit/>
          </a:bodyPr>
          <a:lstStyle/>
          <a:p>
            <a:pPr marL="0" indent="0">
              <a:buNone/>
            </a:pPr>
            <a:r>
              <a:rPr lang="en-GB" sz="2200" b="1" dirty="0">
                <a:solidFill>
                  <a:schemeClr val="tx1"/>
                </a:solidFill>
              </a:rPr>
              <a:t>Universal</a:t>
            </a:r>
            <a:endParaRPr lang="en-GB" sz="2200" dirty="0">
              <a:solidFill>
                <a:schemeClr val="tx1"/>
              </a:solidFill>
            </a:endParaRPr>
          </a:p>
          <a:p>
            <a:pPr marL="0" indent="0">
              <a:buNone/>
            </a:pPr>
            <a:r>
              <a:rPr lang="en-GB" sz="2200" dirty="0">
                <a:solidFill>
                  <a:schemeClr val="tx1"/>
                </a:solidFill>
              </a:rPr>
              <a:t>Schools receive an AWPU which is the amount of money per child to spend on their education.  This is roughly £4000 per child in the primary phase.  A generalised fund to meet special needs is also included in the national funding agreement for school.</a:t>
            </a:r>
          </a:p>
          <a:p>
            <a:pPr marL="0" indent="0">
              <a:buNone/>
            </a:pPr>
            <a:r>
              <a:rPr lang="en-GB" sz="2200" b="1" dirty="0">
                <a:solidFill>
                  <a:schemeClr val="tx1"/>
                </a:solidFill>
              </a:rPr>
              <a:t> </a:t>
            </a:r>
            <a:endParaRPr lang="en-GB" sz="2200" dirty="0">
              <a:solidFill>
                <a:schemeClr val="tx1"/>
              </a:solidFill>
            </a:endParaRPr>
          </a:p>
          <a:p>
            <a:pPr marL="0" indent="0">
              <a:buNone/>
            </a:pPr>
            <a:r>
              <a:rPr lang="en-GB" sz="2200" b="1" dirty="0">
                <a:solidFill>
                  <a:schemeClr val="tx1"/>
                </a:solidFill>
              </a:rPr>
              <a:t>Targeted/specialist (Some pupils)</a:t>
            </a:r>
            <a:endParaRPr lang="en-GB" sz="2200" dirty="0">
              <a:solidFill>
                <a:schemeClr val="tx1"/>
              </a:solidFill>
            </a:endParaRPr>
          </a:p>
          <a:p>
            <a:pPr marL="0" indent="0">
              <a:buNone/>
            </a:pPr>
            <a:r>
              <a:rPr lang="en-GB" sz="2200" dirty="0">
                <a:solidFill>
                  <a:schemeClr val="tx1"/>
                </a:solidFill>
              </a:rPr>
              <a:t>Schools can apply for HNF (high needs funding) in certain circumstances to meet the needs of pupils with significant additional needs. These funds are ring fenced and must be spent meeting additional needs.  The funds are banded and range from £1500 to £13000 per year dependant on need.  The Local Authority manage, monitor and moderate applications for these funds.  Pupils with EHCPs usually have some HNF funding to support them.</a:t>
            </a:r>
          </a:p>
          <a:p>
            <a:pPr marL="0" indent="0">
              <a:buNone/>
            </a:pPr>
            <a:endParaRPr lang="en-GB" sz="2200" dirty="0">
              <a:solidFill>
                <a:schemeClr val="tx1"/>
              </a:solidFill>
            </a:endParaRPr>
          </a:p>
          <a:p>
            <a:pPr marL="0" indent="0">
              <a:buNone/>
            </a:pPr>
            <a:r>
              <a:rPr lang="en-GB" sz="2200" dirty="0">
                <a:solidFill>
                  <a:schemeClr val="tx1"/>
                </a:solidFill>
              </a:rPr>
              <a:t>In very few circumstances in mainstream, a personal budget is formed as part of an EHCP in order to fund a significant alteration to the provision usually available.  Parents have a say in how this fund is used in order to meet the plan.</a:t>
            </a:r>
          </a:p>
        </p:txBody>
      </p:sp>
      <p:sp>
        <p:nvSpPr>
          <p:cNvPr id="6" name="Right Arrow 5">
            <a:hlinkClick r:id="rId2" action="ppaction://hlinksldjump"/>
          </p:cNvPr>
          <p:cNvSpPr/>
          <p:nvPr/>
        </p:nvSpPr>
        <p:spPr>
          <a:xfrm>
            <a:off x="10833182" y="6107933"/>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alibri" panose="020F0502020204030204" pitchFamily="34" charset="0"/>
                <a:hlinkClick r:id="rId2" action="ppaction://hlinksldjump"/>
              </a:rPr>
              <a:t>Main Menu</a:t>
            </a:r>
            <a:endParaRPr lang="en-GB" sz="1200" b="1" dirty="0">
              <a:latin typeface="Calibri" panose="020F0502020204030204" pitchFamily="34" charset="0"/>
            </a:endParaRPr>
          </a:p>
        </p:txBody>
      </p:sp>
    </p:spTree>
    <p:extLst>
      <p:ext uri="{BB962C8B-B14F-4D97-AF65-F5344CB8AC3E}">
        <p14:creationId xmlns:p14="http://schemas.microsoft.com/office/powerpoint/2010/main" val="10835550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4523" y="166541"/>
            <a:ext cx="8596668" cy="1320800"/>
          </a:xfrm>
        </p:spPr>
        <p:txBody>
          <a:bodyPr>
            <a:noAutofit/>
          </a:bodyPr>
          <a:lstStyle/>
          <a:p>
            <a:r>
              <a:rPr lang="en-GB" sz="3200" dirty="0">
                <a:latin typeface="Calibri" panose="020F0502020204030204" pitchFamily="34" charset="0"/>
              </a:rPr>
              <a:t>How will the school make sure my child is included in activities alongside pupils who don’t have SEN? </a:t>
            </a:r>
          </a:p>
        </p:txBody>
      </p:sp>
      <p:sp>
        <p:nvSpPr>
          <p:cNvPr id="6" name="Content Placeholder 5"/>
          <p:cNvSpPr>
            <a:spLocks noGrp="1"/>
          </p:cNvSpPr>
          <p:nvPr>
            <p:ph idx="1"/>
          </p:nvPr>
        </p:nvSpPr>
        <p:spPr>
          <a:xfrm>
            <a:off x="254523" y="1253765"/>
            <a:ext cx="10312923" cy="5542688"/>
          </a:xfrm>
        </p:spPr>
        <p:txBody>
          <a:bodyPr>
            <a:normAutofit fontScale="92500" lnSpcReduction="20000"/>
          </a:bodyPr>
          <a:lstStyle/>
          <a:p>
            <a:pPr marL="0" indent="0">
              <a:buNone/>
            </a:pPr>
            <a:r>
              <a:rPr lang="en-GB" dirty="0"/>
              <a:t>All children at </a:t>
            </a:r>
            <a:r>
              <a:rPr lang="en-GB" dirty="0" err="1"/>
              <a:t>Bacton</a:t>
            </a:r>
            <a:r>
              <a:rPr lang="en-GB" dirty="0"/>
              <a:t> Primary School are entitled to attend school trips, after school clubs and to be included in activities at school where the level of risk has been assessed. Appropriate reasonable adjustments will be made in order to ensure this.</a:t>
            </a:r>
          </a:p>
          <a:p>
            <a:pPr marL="0" indent="0">
              <a:buNone/>
            </a:pPr>
            <a:r>
              <a:rPr lang="en-GB" dirty="0"/>
              <a:t>Please speak to the office directly about securing a place at an after school club.</a:t>
            </a:r>
          </a:p>
          <a:p>
            <a:pPr marL="0" indent="0">
              <a:buNone/>
            </a:pPr>
            <a:r>
              <a:rPr lang="en-GB" dirty="0" err="1"/>
              <a:t>Bacton</a:t>
            </a:r>
            <a:r>
              <a:rPr lang="en-GB" dirty="0"/>
              <a:t> Primary is an inclusive school and there are policies, strategies, whole school initiatives and curriculum planning which celebrates diversity and children and adults with SEND are included within this.  Consequently, all children who attend </a:t>
            </a:r>
            <a:r>
              <a:rPr lang="en-GB" dirty="0" err="1"/>
              <a:t>Bacton</a:t>
            </a:r>
            <a:r>
              <a:rPr lang="en-GB" dirty="0"/>
              <a:t> Primary are exposed to a wide range of images and resources that reflect adults and children with SEN or a disability (D) in a positive light.</a:t>
            </a:r>
          </a:p>
          <a:p>
            <a:pPr marL="0" indent="0">
              <a:buNone/>
            </a:pPr>
            <a:r>
              <a:rPr lang="en-GB" dirty="0"/>
              <a:t>In addition to this there are strategies and interventions that are frequently put into place to further support all children to play together like:</a:t>
            </a:r>
          </a:p>
          <a:p>
            <a:pPr lvl="0"/>
            <a:r>
              <a:rPr lang="en-GB" dirty="0"/>
              <a:t>Zones of Emotional regulation</a:t>
            </a:r>
          </a:p>
          <a:p>
            <a:pPr lvl="0"/>
            <a:r>
              <a:rPr lang="en-GB" dirty="0"/>
              <a:t>Social stories</a:t>
            </a:r>
          </a:p>
          <a:p>
            <a:pPr lvl="0"/>
            <a:r>
              <a:rPr lang="en-GB" dirty="0"/>
              <a:t>Assemblies</a:t>
            </a:r>
          </a:p>
          <a:p>
            <a:pPr lvl="0"/>
            <a:r>
              <a:rPr lang="en-GB" dirty="0"/>
              <a:t>Playground pals/play leaders</a:t>
            </a:r>
          </a:p>
          <a:p>
            <a:pPr lvl="0"/>
            <a:r>
              <a:rPr lang="en-GB" dirty="0"/>
              <a:t>Jigsaw</a:t>
            </a:r>
          </a:p>
          <a:p>
            <a:pPr lvl="0"/>
            <a:r>
              <a:rPr lang="en-GB" dirty="0" err="1"/>
              <a:t>Talkabout</a:t>
            </a:r>
            <a:r>
              <a:rPr lang="en-GB" dirty="0"/>
              <a:t> (Social skills intervention)</a:t>
            </a:r>
          </a:p>
          <a:p>
            <a:r>
              <a:rPr lang="en-GB" dirty="0"/>
              <a:t>Circle of friends</a:t>
            </a:r>
          </a:p>
          <a:p>
            <a:r>
              <a:rPr lang="en-GB" dirty="0"/>
              <a:t>Hamish and Milo</a:t>
            </a:r>
          </a:p>
        </p:txBody>
      </p:sp>
      <p:sp>
        <p:nvSpPr>
          <p:cNvPr id="5" name="Right Arrow 4">
            <a:hlinkClick r:id="rId2" action="ppaction://hlinksldjump"/>
          </p:cNvPr>
          <p:cNvSpPr/>
          <p:nvPr/>
        </p:nvSpPr>
        <p:spPr>
          <a:xfrm>
            <a:off x="10833182" y="6107933"/>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alibri" panose="020F0502020204030204" pitchFamily="34" charset="0"/>
                <a:hlinkClick r:id="rId2" action="ppaction://hlinksldjump"/>
              </a:rPr>
              <a:t>Main Menu</a:t>
            </a:r>
            <a:endParaRPr lang="en-GB" sz="1200" b="1" dirty="0">
              <a:latin typeface="Calibri" panose="020F0502020204030204" pitchFamily="34" charset="0"/>
            </a:endParaRPr>
          </a:p>
        </p:txBody>
      </p:sp>
    </p:spTree>
    <p:extLst>
      <p:ext uri="{BB962C8B-B14F-4D97-AF65-F5344CB8AC3E}">
        <p14:creationId xmlns:p14="http://schemas.microsoft.com/office/powerpoint/2010/main" val="149513358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2231" y="232527"/>
            <a:ext cx="8596668" cy="1320800"/>
          </a:xfrm>
        </p:spPr>
        <p:txBody>
          <a:bodyPr>
            <a:normAutofit/>
          </a:bodyPr>
          <a:lstStyle/>
          <a:p>
            <a:r>
              <a:rPr lang="en-GB" sz="3200" dirty="0">
                <a:latin typeface="Calibri" panose="020F0502020204030204" pitchFamily="34" charset="0"/>
              </a:rPr>
              <a:t>How does the school make sure the admissions process is fair for pupils with SEN or a disability? </a:t>
            </a:r>
            <a:r>
              <a:rPr lang="en-GB" sz="3200" dirty="0">
                <a:latin typeface="Twinkl" panose="02000000000000000000" pitchFamily="2" charset="0"/>
              </a:rPr>
              <a:t> </a:t>
            </a:r>
          </a:p>
        </p:txBody>
      </p:sp>
      <p:sp>
        <p:nvSpPr>
          <p:cNvPr id="5" name="Content Placeholder 4"/>
          <p:cNvSpPr>
            <a:spLocks noGrp="1"/>
          </p:cNvSpPr>
          <p:nvPr>
            <p:ph idx="1"/>
          </p:nvPr>
        </p:nvSpPr>
        <p:spPr>
          <a:xfrm>
            <a:off x="292231" y="1385741"/>
            <a:ext cx="10566270" cy="5472260"/>
          </a:xfrm>
        </p:spPr>
        <p:txBody>
          <a:bodyPr>
            <a:normAutofit lnSpcReduction="10000"/>
          </a:bodyPr>
          <a:lstStyle/>
          <a:p>
            <a:pPr marL="0" indent="0">
              <a:buNone/>
            </a:pPr>
            <a:r>
              <a:rPr lang="en-GB" sz="2200" dirty="0" err="1">
                <a:solidFill>
                  <a:schemeClr val="tx1"/>
                </a:solidFill>
              </a:rPr>
              <a:t>Bacton</a:t>
            </a:r>
            <a:r>
              <a:rPr lang="en-GB" sz="2200" dirty="0">
                <a:solidFill>
                  <a:schemeClr val="tx1"/>
                </a:solidFill>
              </a:rPr>
              <a:t> Primary school is an inclusive small rural school and accessibility for all pupils is central to our ethos.  We welcome parents and carers with a wide range of SEND and medical needs.  The Oxlip Learning Partnership and school staff are committed to ensuring that all children can access the school and will always consider reasonable adjustment to the environment in order to meet needs.</a:t>
            </a:r>
          </a:p>
          <a:p>
            <a:pPr marL="0" indent="0">
              <a:buNone/>
            </a:pPr>
            <a:r>
              <a:rPr lang="en-GB" sz="2200" b="1" dirty="0">
                <a:solidFill>
                  <a:schemeClr val="tx1"/>
                </a:solidFill>
              </a:rPr>
              <a:t>School Building </a:t>
            </a:r>
            <a:endParaRPr lang="en-GB" sz="2200" dirty="0">
              <a:solidFill>
                <a:schemeClr val="tx1"/>
              </a:solidFill>
            </a:endParaRPr>
          </a:p>
          <a:p>
            <a:pPr marL="0" indent="0">
              <a:buNone/>
            </a:pPr>
            <a:r>
              <a:rPr lang="en-GB" sz="2200" dirty="0" err="1">
                <a:solidFill>
                  <a:schemeClr val="tx1"/>
                </a:solidFill>
              </a:rPr>
              <a:t>Bacton</a:t>
            </a:r>
            <a:r>
              <a:rPr lang="en-GB" sz="2200" dirty="0">
                <a:solidFill>
                  <a:schemeClr val="tx1"/>
                </a:solidFill>
              </a:rPr>
              <a:t> Primary School is single story building, with all rooms accessed on the same level.  Accessibility from outside into the main building is level and unimpeded.  Disabled toilets for pupils are located throughout the building.</a:t>
            </a:r>
          </a:p>
          <a:p>
            <a:pPr marL="0" indent="0">
              <a:buNone/>
            </a:pPr>
            <a:r>
              <a:rPr lang="en-GB" sz="2200" dirty="0">
                <a:solidFill>
                  <a:schemeClr val="tx1"/>
                </a:solidFill>
              </a:rPr>
              <a:t>Staff and those responsible for governance at </a:t>
            </a:r>
            <a:r>
              <a:rPr lang="en-GB" sz="2200" dirty="0" err="1">
                <a:solidFill>
                  <a:schemeClr val="tx1"/>
                </a:solidFill>
              </a:rPr>
              <a:t>Bacton</a:t>
            </a:r>
            <a:r>
              <a:rPr lang="en-GB" sz="2200" dirty="0">
                <a:solidFill>
                  <a:schemeClr val="tx1"/>
                </a:solidFill>
              </a:rPr>
              <a:t> Primary School are committed to ensuring that all children and stake holders can access the school and will happily consider reasonable adjustments to the environment in order to accommodate a broad range of special needs.</a:t>
            </a:r>
          </a:p>
          <a:p>
            <a:pPr marL="0" indent="0">
              <a:buNone/>
            </a:pPr>
            <a:r>
              <a:rPr lang="en-GB" sz="2200" b="1" dirty="0">
                <a:solidFill>
                  <a:schemeClr val="tx1"/>
                </a:solidFill>
              </a:rPr>
              <a:t>Facilities for Personal Care</a:t>
            </a:r>
            <a:r>
              <a:rPr lang="en-GB" sz="2200" dirty="0">
                <a:solidFill>
                  <a:schemeClr val="tx1"/>
                </a:solidFill>
              </a:rPr>
              <a:t> </a:t>
            </a:r>
          </a:p>
          <a:p>
            <a:pPr marL="0" indent="0">
              <a:buNone/>
            </a:pPr>
            <a:r>
              <a:rPr lang="en-GB" sz="2200" dirty="0">
                <a:solidFill>
                  <a:schemeClr val="tx1"/>
                </a:solidFill>
              </a:rPr>
              <a:t>Changing facilities are available for pupils with medical needs or intimate care.</a:t>
            </a:r>
          </a:p>
          <a:p>
            <a:endParaRPr lang="en-GB" dirty="0"/>
          </a:p>
        </p:txBody>
      </p:sp>
      <p:sp>
        <p:nvSpPr>
          <p:cNvPr id="6" name="Right Arrow 5">
            <a:hlinkClick r:id="rId2" action="ppaction://hlinksldjump"/>
          </p:cNvPr>
          <p:cNvSpPr/>
          <p:nvPr/>
        </p:nvSpPr>
        <p:spPr>
          <a:xfrm>
            <a:off x="10833182" y="6107933"/>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alibri" panose="020F0502020204030204" pitchFamily="34" charset="0"/>
                <a:hlinkClick r:id="rId2" action="ppaction://hlinksldjump"/>
              </a:rPr>
              <a:t>Main Menu</a:t>
            </a:r>
            <a:endParaRPr lang="en-GB" sz="1200" b="1" dirty="0">
              <a:latin typeface="Calibri" panose="020F0502020204030204" pitchFamily="34" charset="0"/>
            </a:endParaRPr>
          </a:p>
        </p:txBody>
      </p:sp>
    </p:spTree>
    <p:extLst>
      <p:ext uri="{BB962C8B-B14F-4D97-AF65-F5344CB8AC3E}">
        <p14:creationId xmlns:p14="http://schemas.microsoft.com/office/powerpoint/2010/main" val="126776731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latin typeface="Calibri" panose="020F0502020204030204" pitchFamily="34" charset="0"/>
              </a:rPr>
              <a:t>How does the school support pupils with disabilities?</a:t>
            </a:r>
            <a:endParaRPr lang="en-GB" dirty="0">
              <a:latin typeface="Calibri" panose="020F0502020204030204" pitchFamily="34" charset="0"/>
            </a:endParaRPr>
          </a:p>
        </p:txBody>
      </p:sp>
      <p:sp>
        <p:nvSpPr>
          <p:cNvPr id="3" name="Content Placeholder 2"/>
          <p:cNvSpPr>
            <a:spLocks noGrp="1"/>
          </p:cNvSpPr>
          <p:nvPr>
            <p:ph idx="1"/>
          </p:nvPr>
        </p:nvSpPr>
        <p:spPr>
          <a:xfrm>
            <a:off x="677333" y="2160589"/>
            <a:ext cx="10326997" cy="3880773"/>
          </a:xfrm>
        </p:spPr>
        <p:txBody>
          <a:bodyPr>
            <a:normAutofit/>
          </a:bodyPr>
          <a:lstStyle/>
          <a:p>
            <a:pPr marL="0" indent="0">
              <a:buNone/>
            </a:pPr>
            <a:r>
              <a:rPr lang="en-GB" sz="2200" dirty="0">
                <a:solidFill>
                  <a:schemeClr val="tx1"/>
                </a:solidFill>
              </a:rPr>
              <a:t>Please follow this link to access our Accessibility plan on our school website:</a:t>
            </a:r>
          </a:p>
          <a:p>
            <a:pPr marL="0" indent="0">
              <a:buNone/>
            </a:pPr>
            <a:r>
              <a:rPr lang="en-GB" sz="2200" dirty="0">
                <a:solidFill>
                  <a:schemeClr val="tx1"/>
                </a:solidFill>
              </a:rPr>
              <a:t> </a:t>
            </a:r>
            <a:r>
              <a:rPr lang="en-GB" sz="2200" dirty="0">
                <a:solidFill>
                  <a:schemeClr val="tx1"/>
                </a:solidFill>
                <a:hlinkClick r:id="rId2">
                  <a:extLst>
                    <a:ext uri="{A12FA001-AC4F-418D-AE19-62706E023703}">
                      <ahyp:hlinkClr xmlns:ahyp="http://schemas.microsoft.com/office/drawing/2018/hyperlinkcolor" val="tx"/>
                    </a:ext>
                  </a:extLst>
                </a:hlinkClick>
              </a:rPr>
              <a:t>https://www.bacton-pri.suffolk.sch.uk/attachments/download.asp?file=367&amp;type=pdf</a:t>
            </a:r>
            <a:r>
              <a:rPr lang="en-GB" sz="2200" dirty="0">
                <a:solidFill>
                  <a:schemeClr val="tx1"/>
                </a:solidFill>
              </a:rPr>
              <a:t> </a:t>
            </a:r>
          </a:p>
        </p:txBody>
      </p:sp>
      <p:sp>
        <p:nvSpPr>
          <p:cNvPr id="5" name="Right Arrow 4">
            <a:hlinkClick r:id="rId3" action="ppaction://hlinksldjump"/>
          </p:cNvPr>
          <p:cNvSpPr/>
          <p:nvPr/>
        </p:nvSpPr>
        <p:spPr>
          <a:xfrm>
            <a:off x="10833182" y="6107933"/>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alibri" panose="020F0502020204030204" pitchFamily="34" charset="0"/>
                <a:hlinkClick r:id="rId3" action="ppaction://hlinksldjump"/>
              </a:rPr>
              <a:t>Main Menu</a:t>
            </a:r>
            <a:endParaRPr lang="en-GB" sz="1200" b="1" dirty="0">
              <a:latin typeface="Calibri" panose="020F0502020204030204" pitchFamily="34" charset="0"/>
            </a:endParaRPr>
          </a:p>
        </p:txBody>
      </p:sp>
    </p:spTree>
    <p:extLst>
      <p:ext uri="{BB962C8B-B14F-4D97-AF65-F5344CB8AC3E}">
        <p14:creationId xmlns:p14="http://schemas.microsoft.com/office/powerpoint/2010/main" val="321732737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1019934" cy="1320800"/>
          </a:xfrm>
        </p:spPr>
        <p:txBody>
          <a:bodyPr>
            <a:normAutofit/>
          </a:bodyPr>
          <a:lstStyle/>
          <a:p>
            <a:r>
              <a:rPr lang="en-GB" sz="3200" dirty="0">
                <a:latin typeface="Calibri" panose="020F0502020204030204" pitchFamily="34" charset="0"/>
              </a:rPr>
              <a:t>How will the school support my child’s mental health and emotional and social development? </a:t>
            </a:r>
          </a:p>
        </p:txBody>
      </p:sp>
      <p:sp>
        <p:nvSpPr>
          <p:cNvPr id="5" name="Content Placeholder 4"/>
          <p:cNvSpPr>
            <a:spLocks noGrp="1"/>
          </p:cNvSpPr>
          <p:nvPr>
            <p:ph idx="1"/>
          </p:nvPr>
        </p:nvSpPr>
        <p:spPr>
          <a:xfrm>
            <a:off x="150828" y="989814"/>
            <a:ext cx="11387579" cy="6061435"/>
          </a:xfrm>
        </p:spPr>
        <p:txBody>
          <a:bodyPr>
            <a:normAutofit fontScale="85000" lnSpcReduction="20000"/>
          </a:bodyPr>
          <a:lstStyle/>
          <a:p>
            <a:pPr marL="0" indent="0">
              <a:buNone/>
            </a:pPr>
            <a:r>
              <a:rPr lang="en-GB" dirty="0"/>
              <a:t>All staff and those responsible for governance at </a:t>
            </a:r>
            <a:r>
              <a:rPr lang="en-GB" dirty="0" err="1"/>
              <a:t>Bacton</a:t>
            </a:r>
            <a:r>
              <a:rPr lang="en-GB" dirty="0"/>
              <a:t> Primary School believe that we should provide a caring, positive, safe and stimulating environment, which promotes the social, physical and moral development of the individual child. Behaviour is tracked on our MIS system and monitored by senior leaders who look for patterns of worrying behaviour as they begin to emerge.  Staff may begin a series of interventions to support SEMH needs. Parents/carers will receive a phone call from the class teacher or </a:t>
            </a:r>
            <a:r>
              <a:rPr lang="en-GB" dirty="0" err="1"/>
              <a:t>SENDCo</a:t>
            </a:r>
            <a:r>
              <a:rPr lang="en-GB" dirty="0"/>
              <a:t> if we have concerns about a child’s behaviour or well-being to discuss strategies of support.</a:t>
            </a:r>
          </a:p>
          <a:p>
            <a:pPr marL="0" indent="0">
              <a:buNone/>
            </a:pPr>
            <a:r>
              <a:rPr lang="en-GB" dirty="0"/>
              <a:t>Commonly suggested interventions include:</a:t>
            </a:r>
          </a:p>
          <a:p>
            <a:pPr lvl="0"/>
            <a:r>
              <a:rPr lang="en-GB" dirty="0"/>
              <a:t>Hamish and Milo</a:t>
            </a:r>
          </a:p>
          <a:p>
            <a:pPr lvl="0"/>
            <a:r>
              <a:rPr lang="en-GB" dirty="0"/>
              <a:t>Zones of emotional regulation</a:t>
            </a:r>
          </a:p>
          <a:p>
            <a:pPr lvl="0"/>
            <a:r>
              <a:rPr lang="en-GB" dirty="0" err="1"/>
              <a:t>Desty</a:t>
            </a:r>
            <a:endParaRPr lang="en-GB" dirty="0"/>
          </a:p>
          <a:p>
            <a:pPr lvl="0"/>
            <a:r>
              <a:rPr lang="en-GB" dirty="0" err="1"/>
              <a:t>Talkabout</a:t>
            </a:r>
            <a:r>
              <a:rPr lang="en-GB" dirty="0"/>
              <a:t> (Social skills Intervention package on a range of themes including self awareness, friendship skills and self esteem, </a:t>
            </a:r>
          </a:p>
          <a:p>
            <a:pPr lvl="0"/>
            <a:r>
              <a:rPr lang="en-GB" dirty="0"/>
              <a:t>Personal Inclusion plan</a:t>
            </a:r>
          </a:p>
          <a:p>
            <a:pPr lvl="0"/>
            <a:r>
              <a:rPr lang="en-GB" dirty="0"/>
              <a:t>Behaviour ladder</a:t>
            </a:r>
          </a:p>
          <a:p>
            <a:pPr lvl="0"/>
            <a:r>
              <a:rPr lang="en-GB" dirty="0"/>
              <a:t>Reflection book and social stories sessions</a:t>
            </a:r>
          </a:p>
          <a:p>
            <a:pPr lvl="0"/>
            <a:r>
              <a:rPr lang="en-GB" dirty="0"/>
              <a:t>Parental signposting to SENDIASS</a:t>
            </a:r>
          </a:p>
          <a:p>
            <a:pPr lvl="0"/>
            <a:r>
              <a:rPr lang="en-GB" dirty="0"/>
              <a:t>Home school journal</a:t>
            </a:r>
          </a:p>
          <a:p>
            <a:pPr lvl="0"/>
            <a:r>
              <a:rPr lang="en-GB" dirty="0"/>
              <a:t>Trusted adult point of contact</a:t>
            </a:r>
          </a:p>
          <a:p>
            <a:pPr lvl="0"/>
            <a:r>
              <a:rPr lang="en-GB" dirty="0"/>
              <a:t>Individual risk assessment</a:t>
            </a:r>
          </a:p>
          <a:p>
            <a:pPr lvl="0"/>
            <a:r>
              <a:rPr lang="en-GB" dirty="0"/>
              <a:t>Referral for services at The Mix</a:t>
            </a:r>
          </a:p>
          <a:p>
            <a:pPr lvl="0"/>
            <a:r>
              <a:rPr lang="en-GB" dirty="0"/>
              <a:t>Referral to SES, Schools mental health team, school nurse, CAMHS, CAF, Families together, </a:t>
            </a:r>
            <a:r>
              <a:rPr lang="en-GB" dirty="0" err="1"/>
              <a:t>Homestart</a:t>
            </a:r>
            <a:r>
              <a:rPr lang="en-GB" dirty="0"/>
              <a:t> and/ or Psychology and therapeutic teams.</a:t>
            </a:r>
          </a:p>
          <a:p>
            <a:pPr marL="0" indent="0">
              <a:buNone/>
            </a:pPr>
            <a:r>
              <a:rPr lang="en-GB" dirty="0"/>
              <a:t>Please see the Behaviour and Anti-bullying Policy and Safeguarding Policy/Local Procedure for more information.</a:t>
            </a:r>
            <a:endParaRPr lang="en-GB" dirty="0">
              <a:solidFill>
                <a:srgbClr val="FF0000"/>
              </a:solidFill>
            </a:endParaRPr>
          </a:p>
        </p:txBody>
      </p:sp>
      <p:sp>
        <p:nvSpPr>
          <p:cNvPr id="6" name="Right Arrow 5">
            <a:hlinkClick r:id="rId2" action="ppaction://hlinksldjump"/>
          </p:cNvPr>
          <p:cNvSpPr/>
          <p:nvPr/>
        </p:nvSpPr>
        <p:spPr>
          <a:xfrm>
            <a:off x="10833182" y="6107933"/>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alibri" panose="020F0502020204030204" pitchFamily="34" charset="0"/>
                <a:hlinkClick r:id="rId2" action="ppaction://hlinksldjump"/>
              </a:rPr>
              <a:t>Main Menu</a:t>
            </a:r>
            <a:endParaRPr lang="en-GB" sz="1200" b="1" dirty="0">
              <a:latin typeface="Calibri" panose="020F0502020204030204" pitchFamily="34" charset="0"/>
            </a:endParaRPr>
          </a:p>
        </p:txBody>
      </p:sp>
    </p:spTree>
    <p:extLst>
      <p:ext uri="{BB962C8B-B14F-4D97-AF65-F5344CB8AC3E}">
        <p14:creationId xmlns:p14="http://schemas.microsoft.com/office/powerpoint/2010/main" val="392095783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298" y="147686"/>
            <a:ext cx="11858473" cy="1320800"/>
          </a:xfrm>
        </p:spPr>
        <p:txBody>
          <a:bodyPr>
            <a:normAutofit/>
          </a:bodyPr>
          <a:lstStyle/>
          <a:p>
            <a:r>
              <a:rPr lang="en-GB" sz="2600" dirty="0">
                <a:latin typeface="Calibri" panose="020F0502020204030204" pitchFamily="34" charset="0"/>
              </a:rPr>
              <a:t>What support will be available for my child as they transition between classes or settings or in preparing for adulthood? </a:t>
            </a:r>
          </a:p>
        </p:txBody>
      </p:sp>
      <p:sp>
        <p:nvSpPr>
          <p:cNvPr id="3" name="Content Placeholder 2"/>
          <p:cNvSpPr>
            <a:spLocks noGrp="1"/>
          </p:cNvSpPr>
          <p:nvPr>
            <p:ph idx="1"/>
          </p:nvPr>
        </p:nvSpPr>
        <p:spPr>
          <a:xfrm>
            <a:off x="102299" y="998483"/>
            <a:ext cx="9993808" cy="5797970"/>
          </a:xfrm>
        </p:spPr>
        <p:txBody>
          <a:bodyPr>
            <a:normAutofit/>
          </a:bodyPr>
          <a:lstStyle/>
          <a:p>
            <a:pPr marL="0" indent="0">
              <a:buNone/>
            </a:pPr>
            <a:r>
              <a:rPr lang="en-GB" dirty="0"/>
              <a:t>At </a:t>
            </a:r>
            <a:r>
              <a:rPr lang="en-GB" dirty="0" err="1"/>
              <a:t>Bacton</a:t>
            </a:r>
            <a:r>
              <a:rPr lang="en-GB" dirty="0"/>
              <a:t> Primary School, there are systems and structures in place to ensure smooth transition for all children starting at or leaving our school.  To support the transition process, </a:t>
            </a:r>
            <a:r>
              <a:rPr lang="en-GB" dirty="0" err="1"/>
              <a:t>Bacton</a:t>
            </a:r>
            <a:r>
              <a:rPr lang="en-GB" dirty="0"/>
              <a:t> Primary School shares information with key professionals at the education setting which the young person is arriving from or moving to.</a:t>
            </a:r>
          </a:p>
          <a:p>
            <a:pPr marL="0" indent="0">
              <a:buNone/>
            </a:pPr>
            <a:r>
              <a:rPr lang="en-GB" dirty="0"/>
              <a:t>We work closely with our partner high schools to ensure transition is smooth and as worry free as possible for children and their families.  Examples of strategies to support transitions to and from our school include:</a:t>
            </a:r>
          </a:p>
          <a:p>
            <a:pPr lvl="0"/>
            <a:r>
              <a:rPr lang="en-GB" dirty="0"/>
              <a:t>Agreeing an enhanced transition package between destination high schools and families</a:t>
            </a:r>
          </a:p>
          <a:p>
            <a:pPr lvl="0"/>
            <a:r>
              <a:rPr lang="en-GB" dirty="0"/>
              <a:t>Observing young children in their pre-school settings before they arrive at school</a:t>
            </a:r>
          </a:p>
          <a:p>
            <a:pPr lvl="0"/>
            <a:r>
              <a:rPr lang="en-GB" dirty="0"/>
              <a:t>Offering home school visits to get to know children in the comfort of their own home before entering EYFS</a:t>
            </a:r>
          </a:p>
          <a:p>
            <a:pPr lvl="0"/>
            <a:r>
              <a:rPr lang="en-GB" dirty="0"/>
              <a:t>Working with in-year transfer schools ahead of transition for pupils who may find transition difficult</a:t>
            </a:r>
          </a:p>
          <a:p>
            <a:pPr lvl="0"/>
            <a:r>
              <a:rPr lang="en-GB" dirty="0"/>
              <a:t>Offering pre-arrival meetings with parents/carers to discuss pupil’s needs ahead of transitioning in</a:t>
            </a:r>
          </a:p>
          <a:p>
            <a:pPr lvl="0"/>
            <a:r>
              <a:rPr lang="en-GB" dirty="0"/>
              <a:t>Offering “come and join in” sessions for pre-schoolers</a:t>
            </a:r>
          </a:p>
          <a:p>
            <a:pPr lvl="0"/>
            <a:r>
              <a:rPr lang="en-GB" dirty="0"/>
              <a:t>Meet the teacher events for parents before transitioning from pre-school</a:t>
            </a:r>
          </a:p>
          <a:p>
            <a:endParaRPr lang="en-GB" dirty="0"/>
          </a:p>
        </p:txBody>
      </p:sp>
      <p:sp>
        <p:nvSpPr>
          <p:cNvPr id="5" name="Right Arrow 4">
            <a:hlinkClick r:id="rId2" action="ppaction://hlinksldjump"/>
          </p:cNvPr>
          <p:cNvSpPr/>
          <p:nvPr/>
        </p:nvSpPr>
        <p:spPr>
          <a:xfrm>
            <a:off x="10833182" y="6107933"/>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alibri" panose="020F0502020204030204" pitchFamily="34" charset="0"/>
                <a:hlinkClick r:id="rId2" action="ppaction://hlinksldjump"/>
              </a:rPr>
              <a:t>Main Menu</a:t>
            </a:r>
            <a:endParaRPr lang="en-GB" sz="1200" b="1" dirty="0">
              <a:latin typeface="Calibri" panose="020F0502020204030204" pitchFamily="34" charset="0"/>
            </a:endParaRPr>
          </a:p>
        </p:txBody>
      </p:sp>
    </p:spTree>
    <p:extLst>
      <p:ext uri="{BB962C8B-B14F-4D97-AF65-F5344CB8AC3E}">
        <p14:creationId xmlns:p14="http://schemas.microsoft.com/office/powerpoint/2010/main" val="322045220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8596668" cy="1320800"/>
          </a:xfrm>
        </p:spPr>
        <p:txBody>
          <a:bodyPr>
            <a:normAutofit/>
          </a:bodyPr>
          <a:lstStyle/>
          <a:p>
            <a:r>
              <a:rPr lang="en-GB" dirty="0">
                <a:latin typeface="Calibri" panose="020F0502020204030204" pitchFamily="34" charset="0"/>
              </a:rPr>
              <a:t>What support is in place for looked-after and previously looked-after children with SEN? </a:t>
            </a:r>
          </a:p>
        </p:txBody>
      </p:sp>
      <p:sp>
        <p:nvSpPr>
          <p:cNvPr id="3" name="Content Placeholder 2"/>
          <p:cNvSpPr>
            <a:spLocks noGrp="1"/>
          </p:cNvSpPr>
          <p:nvPr>
            <p:ph idx="1"/>
          </p:nvPr>
        </p:nvSpPr>
        <p:spPr>
          <a:xfrm>
            <a:off x="235670" y="2160589"/>
            <a:ext cx="10597512" cy="4597975"/>
          </a:xfrm>
        </p:spPr>
        <p:txBody>
          <a:bodyPr>
            <a:normAutofit fontScale="92500" lnSpcReduction="20000"/>
          </a:bodyPr>
          <a:lstStyle/>
          <a:p>
            <a:pPr marL="0" indent="0">
              <a:buNone/>
            </a:pPr>
            <a:r>
              <a:rPr lang="en-GB" dirty="0"/>
              <a:t>Our school is committed to providing comprehensive and tailored support for looked-after and previously looked-after children with Special Educational Needs (SEN). We ensure that each child receives:</a:t>
            </a:r>
          </a:p>
          <a:p>
            <a:r>
              <a:rPr lang="en-GB" b="1" dirty="0"/>
              <a:t>Personalised Education Plans</a:t>
            </a:r>
            <a:r>
              <a:rPr lang="en-GB" dirty="0"/>
              <a:t> that address their individual learning and developmental needs.</a:t>
            </a:r>
          </a:p>
          <a:p>
            <a:r>
              <a:rPr lang="en-GB" b="1" dirty="0"/>
              <a:t>Regular monitoring and assessment</a:t>
            </a:r>
            <a:r>
              <a:rPr lang="en-GB" dirty="0"/>
              <a:t> to track progress and adjust support strategies as needed.</a:t>
            </a:r>
          </a:p>
          <a:p>
            <a:r>
              <a:rPr lang="en-GB" b="1" dirty="0"/>
              <a:t>Access to specialist services</a:t>
            </a:r>
            <a:r>
              <a:rPr lang="en-GB" dirty="0"/>
              <a:t>, including speech and language therapy, occupational therapy, and educational psychology.</a:t>
            </a:r>
          </a:p>
          <a:p>
            <a:r>
              <a:rPr lang="en-GB" b="1" dirty="0"/>
              <a:t>A designated teacher</a:t>
            </a:r>
            <a:r>
              <a:rPr lang="en-GB" dirty="0"/>
              <a:t> responsible for coordinating support, liaising with external agencies, and ensuring continuity of care.</a:t>
            </a:r>
          </a:p>
          <a:p>
            <a:r>
              <a:rPr lang="en-GB" b="1" dirty="0"/>
              <a:t>Emotional and social support</a:t>
            </a:r>
            <a:r>
              <a:rPr lang="en-GB" dirty="0"/>
              <a:t>, offered through counselling, peer mentoring, and extracurricular activities aimed at building confidence and social skills.</a:t>
            </a:r>
          </a:p>
          <a:p>
            <a:r>
              <a:rPr lang="en-GB" b="1" dirty="0"/>
              <a:t>Collaborative working</a:t>
            </a:r>
            <a:r>
              <a:rPr lang="en-GB" dirty="0"/>
              <a:t> with carers, social workers, and other professionals to create a strong, supportive network around each child.</a:t>
            </a:r>
          </a:p>
          <a:p>
            <a:r>
              <a:rPr lang="en-GB" dirty="0"/>
              <a:t>This holistic approach ensures that looked-after and previously looked-after children with SEN are supported both academically and emotionally, helping them to thrive in a nurturing school environment.</a:t>
            </a:r>
          </a:p>
          <a:p>
            <a:pPr marL="0" indent="0">
              <a:buNone/>
            </a:pPr>
            <a:r>
              <a:rPr lang="en-GB" dirty="0"/>
              <a:t>We work closely with the Virtual school to support any of our learner who are in care or previously looked after. </a:t>
            </a:r>
          </a:p>
        </p:txBody>
      </p:sp>
      <p:sp>
        <p:nvSpPr>
          <p:cNvPr id="5" name="Right Arrow 4">
            <a:hlinkClick r:id="rId2" action="ppaction://hlinksldjump"/>
          </p:cNvPr>
          <p:cNvSpPr/>
          <p:nvPr/>
        </p:nvSpPr>
        <p:spPr>
          <a:xfrm>
            <a:off x="10833182" y="6107933"/>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alibri" panose="020F0502020204030204" pitchFamily="34" charset="0"/>
                <a:hlinkClick r:id="rId2" action="ppaction://hlinksldjump"/>
              </a:rPr>
              <a:t>Main Menu</a:t>
            </a:r>
            <a:endParaRPr lang="en-GB" sz="1200" b="1" dirty="0">
              <a:latin typeface="Calibri" panose="020F0502020204030204" pitchFamily="34" charset="0"/>
            </a:endParaRPr>
          </a:p>
        </p:txBody>
      </p:sp>
    </p:spTree>
    <p:extLst>
      <p:ext uri="{BB962C8B-B14F-4D97-AF65-F5344CB8AC3E}">
        <p14:creationId xmlns:p14="http://schemas.microsoft.com/office/powerpoint/2010/main" val="30504642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4369" y="156238"/>
            <a:ext cx="8596668" cy="1320800"/>
          </a:xfrm>
        </p:spPr>
        <p:txBody>
          <a:bodyPr>
            <a:normAutofit/>
          </a:bodyPr>
          <a:lstStyle/>
          <a:p>
            <a:r>
              <a:rPr lang="en-US" sz="3200" dirty="0">
                <a:latin typeface="Calibri" panose="020F0502020204030204" pitchFamily="34" charset="0"/>
              </a:rPr>
              <a:t>What if I am not happy with a decision or what is happening for my child? </a:t>
            </a:r>
            <a:endParaRPr lang="en-GB" sz="3200" dirty="0">
              <a:latin typeface="Calibri" panose="020F0502020204030204" pitchFamily="34" charset="0"/>
            </a:endParaRPr>
          </a:p>
        </p:txBody>
      </p:sp>
      <p:sp>
        <p:nvSpPr>
          <p:cNvPr id="3" name="Content Placeholder 2"/>
          <p:cNvSpPr>
            <a:spLocks noGrp="1"/>
          </p:cNvSpPr>
          <p:nvPr>
            <p:ph idx="1"/>
          </p:nvPr>
        </p:nvSpPr>
        <p:spPr>
          <a:xfrm>
            <a:off x="677334" y="2160589"/>
            <a:ext cx="9776992" cy="3880773"/>
          </a:xfrm>
        </p:spPr>
        <p:txBody>
          <a:bodyPr/>
          <a:lstStyle/>
          <a:p>
            <a:pPr marL="0" indent="0">
              <a:buNone/>
            </a:pPr>
            <a:r>
              <a:rPr lang="en-GB" sz="2600" dirty="0">
                <a:solidFill>
                  <a:schemeClr val="tx1"/>
                </a:solidFill>
              </a:rPr>
              <a:t>The Oxlip Learning Partnership have a complaints procedure.</a:t>
            </a:r>
          </a:p>
          <a:p>
            <a:pPr marL="0" indent="0">
              <a:buNone/>
            </a:pPr>
            <a:r>
              <a:rPr lang="en-GB" sz="2600" u="sng" dirty="0">
                <a:solidFill>
                  <a:schemeClr val="tx1"/>
                </a:solidFill>
                <a:hlinkClick r:id="rId2">
                  <a:extLst>
                    <a:ext uri="{A12FA001-AC4F-418D-AE19-62706E023703}">
                      <ahyp:hlinkClr xmlns:ahyp="http://schemas.microsoft.com/office/drawing/2018/hyperlinkcolor" val="tx"/>
                    </a:ext>
                  </a:extLst>
                </a:hlinkClick>
              </a:rPr>
              <a:t>https://www.bacton-pri.suffolk.sch.uk/page/?title=Policies&amp;pid=16</a:t>
            </a:r>
            <a:r>
              <a:rPr lang="en-GB" sz="2600" dirty="0">
                <a:solidFill>
                  <a:schemeClr val="tx1"/>
                </a:solidFill>
              </a:rPr>
              <a:t> </a:t>
            </a:r>
          </a:p>
          <a:p>
            <a:pPr marL="0" indent="0">
              <a:buNone/>
            </a:pPr>
            <a:endParaRPr lang="en-GB" sz="2600" dirty="0">
              <a:solidFill>
                <a:schemeClr val="tx1"/>
              </a:solidFill>
            </a:endParaRPr>
          </a:p>
          <a:p>
            <a:pPr marL="0" indent="0">
              <a:buNone/>
            </a:pPr>
            <a:r>
              <a:rPr lang="en-GB" sz="2600" dirty="0">
                <a:solidFill>
                  <a:schemeClr val="tx1"/>
                </a:solidFill>
              </a:rPr>
              <a:t>In the first instance, please contact your child’s class teachers to request a meeting and ask to speak with the </a:t>
            </a:r>
            <a:r>
              <a:rPr lang="en-GB" sz="2600" dirty="0" err="1">
                <a:solidFill>
                  <a:schemeClr val="tx1"/>
                </a:solidFill>
              </a:rPr>
              <a:t>SENDCo</a:t>
            </a:r>
            <a:r>
              <a:rPr lang="en-GB" sz="2600" dirty="0">
                <a:solidFill>
                  <a:schemeClr val="tx1"/>
                </a:solidFill>
              </a:rPr>
              <a:t> if your concern is regarding a Special Educational Need and/or Disability.  If following this meeting you feel your concern has not been dealt with, please follow the process outlined in the complaints procedure.</a:t>
            </a:r>
          </a:p>
          <a:p>
            <a:pPr marL="0" indent="0">
              <a:buNone/>
            </a:pPr>
            <a:endParaRPr lang="en-GB" dirty="0"/>
          </a:p>
        </p:txBody>
      </p:sp>
      <p:sp>
        <p:nvSpPr>
          <p:cNvPr id="5" name="Right Arrow 4">
            <a:hlinkClick r:id="rId3" action="ppaction://hlinksldjump"/>
          </p:cNvPr>
          <p:cNvSpPr/>
          <p:nvPr/>
        </p:nvSpPr>
        <p:spPr>
          <a:xfrm>
            <a:off x="10833182" y="6107933"/>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alibri" panose="020F0502020204030204" pitchFamily="34" charset="0"/>
                <a:hlinkClick r:id="rId3" action="ppaction://hlinksldjump"/>
              </a:rPr>
              <a:t>Main Menu</a:t>
            </a:r>
            <a:endParaRPr lang="en-GB" sz="1200" b="1" dirty="0">
              <a:latin typeface="Calibri" panose="020F0502020204030204" pitchFamily="34" charset="0"/>
            </a:endParaRPr>
          </a:p>
        </p:txBody>
      </p:sp>
    </p:spTree>
    <p:extLst>
      <p:ext uri="{BB962C8B-B14F-4D97-AF65-F5344CB8AC3E}">
        <p14:creationId xmlns:p14="http://schemas.microsoft.com/office/powerpoint/2010/main" val="427870112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0285" y="61547"/>
            <a:ext cx="8596668" cy="1320800"/>
          </a:xfrm>
        </p:spPr>
        <p:txBody>
          <a:bodyPr>
            <a:normAutofit/>
          </a:bodyPr>
          <a:lstStyle/>
          <a:p>
            <a:r>
              <a:rPr lang="en-GB" sz="3200" dirty="0">
                <a:latin typeface="Calibri" panose="020F0502020204030204" pitchFamily="34" charset="0"/>
              </a:rPr>
              <a:t>Glossary</a:t>
            </a:r>
          </a:p>
        </p:txBody>
      </p:sp>
      <p:sp>
        <p:nvSpPr>
          <p:cNvPr id="3" name="Content Placeholder 2"/>
          <p:cNvSpPr>
            <a:spLocks noGrp="1"/>
          </p:cNvSpPr>
          <p:nvPr>
            <p:ph idx="1"/>
          </p:nvPr>
        </p:nvSpPr>
        <p:spPr>
          <a:xfrm>
            <a:off x="341002" y="515129"/>
            <a:ext cx="10999659" cy="5592804"/>
          </a:xfrm>
        </p:spPr>
        <p:txBody>
          <a:bodyPr>
            <a:noAutofit/>
          </a:bodyPr>
          <a:lstStyle/>
          <a:p>
            <a:pPr marL="0" lvl="0" indent="0">
              <a:buNone/>
            </a:pPr>
            <a:r>
              <a:rPr lang="en-GB" sz="1600" b="1" dirty="0">
                <a:solidFill>
                  <a:schemeClr val="accent1"/>
                </a:solidFill>
                <a:latin typeface="Calibri" panose="020F0502020204030204" pitchFamily="34" charset="0"/>
              </a:rPr>
              <a:t>Annual review </a:t>
            </a:r>
            <a:r>
              <a:rPr lang="en-GB" sz="1600" dirty="0">
                <a:solidFill>
                  <a:schemeClr val="accent1"/>
                </a:solidFill>
                <a:latin typeface="Calibri" panose="020F0502020204030204" pitchFamily="34" charset="0"/>
              </a:rPr>
              <a:t>–</a:t>
            </a:r>
            <a:r>
              <a:rPr lang="en-GB" sz="1600" b="1" dirty="0">
                <a:solidFill>
                  <a:schemeClr val="accent1"/>
                </a:solidFill>
                <a:latin typeface="Calibri" panose="020F0502020204030204" pitchFamily="34" charset="0"/>
              </a:rPr>
              <a:t> </a:t>
            </a:r>
            <a:r>
              <a:rPr lang="en-GB" sz="1600" dirty="0">
                <a:latin typeface="Calibri" panose="020F0502020204030204" pitchFamily="34" charset="0"/>
              </a:rPr>
              <a:t>an annual meeting to review the provision in a pupil’s EHC plan</a:t>
            </a:r>
          </a:p>
          <a:p>
            <a:pPr marL="0" lvl="0" indent="0">
              <a:buNone/>
            </a:pPr>
            <a:r>
              <a:rPr lang="en-GB" sz="1600" b="1" dirty="0">
                <a:solidFill>
                  <a:schemeClr val="accent1"/>
                </a:solidFill>
                <a:latin typeface="Calibri" panose="020F0502020204030204" pitchFamily="34" charset="0"/>
              </a:rPr>
              <a:t>Differentiation/ adaptation </a:t>
            </a:r>
            <a:r>
              <a:rPr lang="en-GB" sz="1600" dirty="0">
                <a:solidFill>
                  <a:schemeClr val="accent1"/>
                </a:solidFill>
                <a:latin typeface="Calibri" panose="020F0502020204030204" pitchFamily="34" charset="0"/>
              </a:rPr>
              <a:t>– </a:t>
            </a:r>
            <a:r>
              <a:rPr lang="en-GB" sz="1600" dirty="0">
                <a:latin typeface="Calibri" panose="020F0502020204030204" pitchFamily="34" charset="0"/>
              </a:rPr>
              <a:t>when teachers adapt how they teach in response to a pupil’s needs</a:t>
            </a:r>
          </a:p>
          <a:p>
            <a:pPr marL="0" lvl="0" indent="0">
              <a:buNone/>
            </a:pPr>
            <a:r>
              <a:rPr lang="en-GB" sz="1600" b="1" dirty="0">
                <a:solidFill>
                  <a:schemeClr val="accent1"/>
                </a:solidFill>
                <a:latin typeface="Calibri" panose="020F0502020204030204" pitchFamily="34" charset="0"/>
              </a:rPr>
              <a:t>EHC needs assessment </a:t>
            </a:r>
            <a:r>
              <a:rPr lang="en-GB" sz="1600" dirty="0">
                <a:solidFill>
                  <a:schemeClr val="accent1"/>
                </a:solidFill>
                <a:latin typeface="Calibri" panose="020F0502020204030204" pitchFamily="34" charset="0"/>
              </a:rPr>
              <a:t>– </a:t>
            </a:r>
            <a:r>
              <a:rPr lang="en-GB" sz="1600" dirty="0">
                <a:latin typeface="Calibri" panose="020F0502020204030204" pitchFamily="34" charset="0"/>
              </a:rPr>
              <a:t>the needs assessment is the first step on the way to securing an EHC plan. The local authority will do an assessment to decide whether a child needs an EHC plan</a:t>
            </a:r>
          </a:p>
          <a:p>
            <a:pPr marL="0" lvl="0" indent="0">
              <a:buNone/>
            </a:pPr>
            <a:r>
              <a:rPr lang="en-GB" sz="1600" b="1" dirty="0">
                <a:solidFill>
                  <a:schemeClr val="accent1"/>
                </a:solidFill>
                <a:latin typeface="Calibri" panose="020F0502020204030204" pitchFamily="34" charset="0"/>
              </a:rPr>
              <a:t>EHC plan – </a:t>
            </a:r>
            <a:r>
              <a:rPr lang="en-GB" sz="1600" dirty="0">
                <a:latin typeface="Calibri" panose="020F0502020204030204" pitchFamily="34" charset="0"/>
              </a:rPr>
              <a:t>an education, health and care (EHC) plan is a legally-binding document that sets out a child’s needs and the provision that will be put in place to meet their needs</a:t>
            </a:r>
          </a:p>
          <a:p>
            <a:pPr marL="0" lvl="0" indent="0">
              <a:buNone/>
            </a:pPr>
            <a:r>
              <a:rPr lang="en-GB" sz="1600" b="1" dirty="0">
                <a:solidFill>
                  <a:schemeClr val="accent1"/>
                </a:solidFill>
                <a:latin typeface="Calibri" panose="020F0502020204030204" pitchFamily="34" charset="0"/>
              </a:rPr>
              <a:t>Graduated approach – </a:t>
            </a:r>
            <a:r>
              <a:rPr lang="en-GB" sz="1600" dirty="0">
                <a:latin typeface="Calibri" panose="020F0502020204030204" pitchFamily="34" charset="0"/>
              </a:rPr>
              <a:t>an approach to providing SEN support in which the school provides support in successive cycles of assessing the pupil’s needs, planning the provision, implementing the plan, and reviewing the impact of the action on the pupil</a:t>
            </a:r>
          </a:p>
          <a:p>
            <a:pPr marL="0" lvl="0" indent="0">
              <a:buNone/>
            </a:pPr>
            <a:r>
              <a:rPr lang="en-GB" sz="1600" b="1" dirty="0">
                <a:solidFill>
                  <a:schemeClr val="accent1"/>
                </a:solidFill>
                <a:latin typeface="Calibri" panose="020F0502020204030204" pitchFamily="34" charset="0"/>
              </a:rPr>
              <a:t>Intervention – </a:t>
            </a:r>
            <a:r>
              <a:rPr lang="en-GB" sz="1600" dirty="0">
                <a:latin typeface="Calibri" panose="020F0502020204030204" pitchFamily="34" charset="0"/>
              </a:rPr>
              <a:t>a short-term, targeted approach to teaching a pupil with a specific outcome in mind </a:t>
            </a:r>
          </a:p>
          <a:p>
            <a:pPr marL="0" lvl="0" indent="0">
              <a:buNone/>
            </a:pPr>
            <a:r>
              <a:rPr lang="en-GB" sz="1600" b="1" dirty="0">
                <a:solidFill>
                  <a:schemeClr val="accent1"/>
                </a:solidFill>
                <a:latin typeface="Calibri" panose="020F0502020204030204" pitchFamily="34" charset="0"/>
              </a:rPr>
              <a:t>Local offer – </a:t>
            </a:r>
            <a:r>
              <a:rPr lang="en-GB" sz="1600" dirty="0">
                <a:latin typeface="Calibri" panose="020F0502020204030204" pitchFamily="34" charset="0"/>
              </a:rPr>
              <a:t>information provided by the local authority that explains what services and support are on offer for pupils with SEN in the local area</a:t>
            </a:r>
          </a:p>
          <a:p>
            <a:pPr marL="0" lvl="0" indent="0">
              <a:buNone/>
            </a:pPr>
            <a:r>
              <a:rPr lang="en-GB" sz="1600" b="1" dirty="0">
                <a:solidFill>
                  <a:schemeClr val="accent1"/>
                </a:solidFill>
                <a:latin typeface="Calibri" panose="020F0502020204030204" pitchFamily="34" charset="0"/>
              </a:rPr>
              <a:t>Outcome </a:t>
            </a:r>
            <a:r>
              <a:rPr lang="en-GB" sz="1600" dirty="0">
                <a:solidFill>
                  <a:schemeClr val="accent1"/>
                </a:solidFill>
                <a:latin typeface="Calibri" panose="020F0502020204030204" pitchFamily="34" charset="0"/>
              </a:rPr>
              <a:t>– </a:t>
            </a:r>
            <a:r>
              <a:rPr lang="en-GB" sz="1600" dirty="0">
                <a:latin typeface="Calibri" panose="020F0502020204030204" pitchFamily="34" charset="0"/>
              </a:rPr>
              <a:t>target for improvement for pupils with SEN. These targets don't necessarily have to be related to academic attainment </a:t>
            </a:r>
          </a:p>
          <a:p>
            <a:pPr marL="0" lvl="0" indent="0">
              <a:buNone/>
            </a:pPr>
            <a:r>
              <a:rPr lang="en-GB" sz="1600" b="1" dirty="0">
                <a:solidFill>
                  <a:schemeClr val="accent1"/>
                </a:solidFill>
                <a:latin typeface="Calibri" panose="020F0502020204030204" pitchFamily="34" charset="0"/>
              </a:rPr>
              <a:t>Reasonable adjustments </a:t>
            </a:r>
            <a:r>
              <a:rPr lang="en-GB" sz="1600" dirty="0">
                <a:solidFill>
                  <a:schemeClr val="accent1"/>
                </a:solidFill>
                <a:latin typeface="Calibri" panose="020F0502020204030204" pitchFamily="34" charset="0"/>
              </a:rPr>
              <a:t>– </a:t>
            </a:r>
            <a:r>
              <a:rPr lang="en-GB" sz="1600" dirty="0">
                <a:latin typeface="Calibri" panose="020F0502020204030204" pitchFamily="34" charset="0"/>
              </a:rPr>
              <a:t>changes that the school must make to remove or reduce any disadvantages caused by a child’s disability  </a:t>
            </a:r>
          </a:p>
          <a:p>
            <a:pPr marL="0" lvl="0" indent="0">
              <a:buNone/>
            </a:pPr>
            <a:r>
              <a:rPr lang="en-GB" sz="1600" b="1" dirty="0">
                <a:solidFill>
                  <a:schemeClr val="accent1"/>
                </a:solidFill>
                <a:latin typeface="Calibri" panose="020F0502020204030204" pitchFamily="34" charset="0"/>
              </a:rPr>
              <a:t>SENCO </a:t>
            </a:r>
            <a:r>
              <a:rPr lang="en-GB" sz="1600" dirty="0">
                <a:solidFill>
                  <a:schemeClr val="accent1"/>
                </a:solidFill>
                <a:latin typeface="Calibri" panose="020F0502020204030204" pitchFamily="34" charset="0"/>
              </a:rPr>
              <a:t>– </a:t>
            </a:r>
            <a:r>
              <a:rPr lang="en-GB" sz="1600" dirty="0">
                <a:latin typeface="Calibri" panose="020F0502020204030204" pitchFamily="34" charset="0"/>
              </a:rPr>
              <a:t>the special educational needs co-ordinator </a:t>
            </a:r>
          </a:p>
          <a:p>
            <a:pPr marL="0" lvl="0" indent="0">
              <a:buNone/>
            </a:pPr>
            <a:r>
              <a:rPr lang="en-GB" sz="1600" b="1" dirty="0">
                <a:solidFill>
                  <a:schemeClr val="accent1"/>
                </a:solidFill>
                <a:latin typeface="Calibri" panose="020F0502020204030204" pitchFamily="34" charset="0"/>
              </a:rPr>
              <a:t>SEND</a:t>
            </a:r>
            <a:r>
              <a:rPr lang="en-GB" sz="1600" dirty="0">
                <a:solidFill>
                  <a:schemeClr val="accent1"/>
                </a:solidFill>
                <a:latin typeface="Calibri" panose="020F0502020204030204" pitchFamily="34" charset="0"/>
              </a:rPr>
              <a:t> – </a:t>
            </a:r>
            <a:r>
              <a:rPr lang="en-GB" sz="1600" dirty="0">
                <a:latin typeface="Calibri" panose="020F0502020204030204" pitchFamily="34" charset="0"/>
              </a:rPr>
              <a:t>special educational needs and disabilities</a:t>
            </a:r>
          </a:p>
          <a:p>
            <a:pPr marL="0" lvl="0" indent="0">
              <a:buNone/>
            </a:pPr>
            <a:r>
              <a:rPr lang="en-GB" sz="1600" b="1" dirty="0">
                <a:solidFill>
                  <a:schemeClr val="accent1"/>
                </a:solidFill>
                <a:latin typeface="Calibri" panose="020F0502020204030204" pitchFamily="34" charset="0"/>
              </a:rPr>
              <a:t>SEND Code of Practice</a:t>
            </a:r>
            <a:r>
              <a:rPr lang="en-GB" sz="1600" dirty="0">
                <a:solidFill>
                  <a:schemeClr val="accent1"/>
                </a:solidFill>
                <a:latin typeface="Calibri" panose="020F0502020204030204" pitchFamily="34" charset="0"/>
              </a:rPr>
              <a:t> – </a:t>
            </a:r>
            <a:r>
              <a:rPr lang="en-GB" sz="1600" dirty="0">
                <a:latin typeface="Calibri" panose="020F0502020204030204" pitchFamily="34" charset="0"/>
              </a:rPr>
              <a:t>the statutory guidance that schools must follow to support children with SEND</a:t>
            </a:r>
          </a:p>
          <a:p>
            <a:pPr marL="0" lvl="0" indent="0">
              <a:buNone/>
            </a:pPr>
            <a:r>
              <a:rPr lang="en-GB" sz="1600" b="1" dirty="0">
                <a:solidFill>
                  <a:schemeClr val="accent1"/>
                </a:solidFill>
                <a:latin typeface="Calibri" panose="020F0502020204030204" pitchFamily="34" charset="0"/>
              </a:rPr>
              <a:t>SEN support </a:t>
            </a:r>
            <a:r>
              <a:rPr lang="en-GB" sz="1600" dirty="0">
                <a:solidFill>
                  <a:schemeClr val="accent1"/>
                </a:solidFill>
                <a:latin typeface="Calibri" panose="020F0502020204030204" pitchFamily="34" charset="0"/>
              </a:rPr>
              <a:t>– </a:t>
            </a:r>
            <a:r>
              <a:rPr lang="en-GB" sz="1600" dirty="0">
                <a:latin typeface="Calibri" panose="020F0502020204030204" pitchFamily="34" charset="0"/>
              </a:rPr>
              <a:t>special educational provision that meets the needs of pupils with SEN</a:t>
            </a:r>
          </a:p>
          <a:p>
            <a:pPr marL="0" indent="0">
              <a:buNone/>
            </a:pPr>
            <a:r>
              <a:rPr lang="en-GB" sz="1600" b="1" dirty="0">
                <a:solidFill>
                  <a:schemeClr val="accent1"/>
                </a:solidFill>
                <a:latin typeface="Calibri" panose="020F0502020204030204" pitchFamily="34" charset="0"/>
              </a:rPr>
              <a:t>Transition</a:t>
            </a:r>
            <a:r>
              <a:rPr lang="en-GB" sz="1600" dirty="0">
                <a:solidFill>
                  <a:schemeClr val="accent1"/>
                </a:solidFill>
                <a:latin typeface="Calibri" panose="020F0502020204030204" pitchFamily="34" charset="0"/>
              </a:rPr>
              <a:t> – </a:t>
            </a:r>
            <a:r>
              <a:rPr lang="en-GB" sz="1600" dirty="0">
                <a:latin typeface="Calibri" panose="020F0502020204030204" pitchFamily="34" charset="0"/>
              </a:rPr>
              <a:t>when a pupil moves between years, phases, schools or institutions or life stages</a:t>
            </a:r>
          </a:p>
        </p:txBody>
      </p:sp>
      <p:sp>
        <p:nvSpPr>
          <p:cNvPr id="5" name="Right Arrow 4">
            <a:hlinkClick r:id="rId2" action="ppaction://hlinksldjump"/>
          </p:cNvPr>
          <p:cNvSpPr/>
          <p:nvPr/>
        </p:nvSpPr>
        <p:spPr>
          <a:xfrm>
            <a:off x="10833182" y="6107933"/>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alibri" panose="020F0502020204030204" pitchFamily="34" charset="0"/>
                <a:hlinkClick r:id="rId2" action="ppaction://hlinksldjump"/>
              </a:rPr>
              <a:t>Main Menu</a:t>
            </a:r>
            <a:endParaRPr lang="en-GB" sz="1200" b="1" dirty="0">
              <a:latin typeface="Calibri" panose="020F0502020204030204" pitchFamily="34" charset="0"/>
            </a:endParaRPr>
          </a:p>
        </p:txBody>
      </p:sp>
    </p:spTree>
    <p:extLst>
      <p:ext uri="{BB962C8B-B14F-4D97-AF65-F5344CB8AC3E}">
        <p14:creationId xmlns:p14="http://schemas.microsoft.com/office/powerpoint/2010/main" val="242231146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a:latin typeface="Calibri" panose="020F0502020204030204" pitchFamily="34" charset="0"/>
              </a:rPr>
              <a:t>Suffolk Local Offer</a:t>
            </a:r>
          </a:p>
        </p:txBody>
      </p:sp>
      <p:sp>
        <p:nvSpPr>
          <p:cNvPr id="5" name="Content Placeholder 4"/>
          <p:cNvSpPr>
            <a:spLocks noGrp="1"/>
          </p:cNvSpPr>
          <p:nvPr>
            <p:ph idx="1"/>
          </p:nvPr>
        </p:nvSpPr>
        <p:spPr>
          <a:xfrm>
            <a:off x="677334" y="1626577"/>
            <a:ext cx="8596668" cy="5105056"/>
          </a:xfrm>
        </p:spPr>
        <p:txBody>
          <a:bodyPr>
            <a:normAutofit/>
          </a:bodyPr>
          <a:lstStyle/>
          <a:p>
            <a:r>
              <a:rPr lang="en-GB" dirty="0">
                <a:solidFill>
                  <a:schemeClr val="tx1"/>
                </a:solidFill>
                <a:latin typeface="Calibri" panose="020F0502020204030204" pitchFamily="34" charset="0"/>
              </a:rPr>
              <a:t>Information about support services and local opportunities for children and young people with SEND - find what you need all in one place.</a:t>
            </a:r>
          </a:p>
          <a:p>
            <a:r>
              <a:rPr lang="en-GB" dirty="0">
                <a:solidFill>
                  <a:schemeClr val="tx1"/>
                </a:solidFill>
                <a:latin typeface="Calibri" panose="020F0502020204030204" pitchFamily="34" charset="0"/>
              </a:rPr>
              <a:t>If you need more help contact the Local Offer Advisor on 0345 606 1490.</a:t>
            </a:r>
            <a:endParaRPr lang="en-GB" dirty="0">
              <a:latin typeface="Calibri" panose="020F0502020204030204" pitchFamily="34" charset="0"/>
            </a:endParaRPr>
          </a:p>
        </p:txBody>
      </p:sp>
      <p:pic>
        <p:nvPicPr>
          <p:cNvPr id="3" name="Picture 2"/>
          <p:cNvPicPr>
            <a:picLocks noChangeAspect="1"/>
          </p:cNvPicPr>
          <p:nvPr/>
        </p:nvPicPr>
        <p:blipFill>
          <a:blip r:embed="rId2"/>
          <a:stretch>
            <a:fillRect/>
          </a:stretch>
        </p:blipFill>
        <p:spPr>
          <a:xfrm>
            <a:off x="2825948" y="2802035"/>
            <a:ext cx="4181521" cy="3719518"/>
          </a:xfrm>
          <a:prstGeom prst="rect">
            <a:avLst/>
          </a:prstGeom>
        </p:spPr>
      </p:pic>
      <p:sp>
        <p:nvSpPr>
          <p:cNvPr id="6" name="Rectangle 5"/>
          <p:cNvSpPr/>
          <p:nvPr/>
        </p:nvSpPr>
        <p:spPr>
          <a:xfrm>
            <a:off x="503253" y="6572843"/>
            <a:ext cx="3446393" cy="276999"/>
          </a:xfrm>
          <a:prstGeom prst="rect">
            <a:avLst/>
          </a:prstGeom>
        </p:spPr>
        <p:txBody>
          <a:bodyPr wrap="none">
            <a:spAutoFit/>
          </a:bodyPr>
          <a:lstStyle/>
          <a:p>
            <a:r>
              <a:rPr lang="en-GB" sz="1200" dirty="0">
                <a:latin typeface="Calibri" panose="020F0502020204030204" pitchFamily="34" charset="0"/>
              </a:rPr>
              <a:t>Click on the picture to access the Suffolk Local Offer </a:t>
            </a:r>
          </a:p>
        </p:txBody>
      </p:sp>
      <p:sp>
        <p:nvSpPr>
          <p:cNvPr id="8" name="Right Arrow 7">
            <a:hlinkClick r:id="rId3" action="ppaction://hlinksldjump"/>
          </p:cNvPr>
          <p:cNvSpPr/>
          <p:nvPr/>
        </p:nvSpPr>
        <p:spPr>
          <a:xfrm>
            <a:off x="10833182" y="6107933"/>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alibri" panose="020F0502020204030204" pitchFamily="34" charset="0"/>
                <a:hlinkClick r:id="rId3" action="ppaction://hlinksldjump"/>
              </a:rPr>
              <a:t>Main Menu</a:t>
            </a:r>
            <a:endParaRPr lang="en-GB" sz="1200" b="1" dirty="0">
              <a:latin typeface="Calibri" panose="020F0502020204030204" pitchFamily="34" charset="0"/>
            </a:endParaRPr>
          </a:p>
        </p:txBody>
      </p:sp>
    </p:spTree>
    <p:extLst>
      <p:ext uri="{BB962C8B-B14F-4D97-AF65-F5344CB8AC3E}">
        <p14:creationId xmlns:p14="http://schemas.microsoft.com/office/powerpoint/2010/main" val="108725461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914400"/>
          </a:xfrm>
        </p:spPr>
        <p:txBody>
          <a:bodyPr/>
          <a:lstStyle/>
          <a:p>
            <a:r>
              <a:rPr lang="en-GB" dirty="0">
                <a:latin typeface="Calibri" panose="020F0502020204030204" pitchFamily="34" charset="0"/>
              </a:rPr>
              <a:t>Suffolk SENDIASS </a:t>
            </a:r>
          </a:p>
        </p:txBody>
      </p:sp>
      <p:sp>
        <p:nvSpPr>
          <p:cNvPr id="3" name="Content Placeholder 2"/>
          <p:cNvSpPr>
            <a:spLocks noGrp="1"/>
          </p:cNvSpPr>
          <p:nvPr>
            <p:ph idx="1"/>
          </p:nvPr>
        </p:nvSpPr>
        <p:spPr>
          <a:xfrm>
            <a:off x="677334" y="1651000"/>
            <a:ext cx="8596668" cy="4390363"/>
          </a:xfrm>
        </p:spPr>
        <p:txBody>
          <a:bodyPr/>
          <a:lstStyle/>
          <a:p>
            <a:pPr marL="0" indent="0">
              <a:buNone/>
            </a:pPr>
            <a:r>
              <a:rPr lang="en-GB" dirty="0">
                <a:latin typeface="Calibri" panose="020F0502020204030204" pitchFamily="34" charset="0"/>
              </a:rPr>
              <a:t>Suffolk SENDIASS (Special Educational Needs and Disabilities Information Advice and Support Service) is a confidential and impartial information, advice and support service on issues related to Special Educational Needs and Disability (SEND). It is free, easy to access and confidential. They can help children, parents and young people take part in decisions that affect their lives.</a:t>
            </a:r>
          </a:p>
          <a:p>
            <a:pPr marL="0" indent="0">
              <a:buNone/>
            </a:pPr>
            <a:r>
              <a:rPr lang="en-GB" dirty="0">
                <a:latin typeface="Calibri" panose="020F0502020204030204" pitchFamily="34" charset="0"/>
              </a:rPr>
              <a:t>We offer information, advice and support to:</a:t>
            </a:r>
          </a:p>
          <a:p>
            <a:r>
              <a:rPr lang="en-GB" dirty="0">
                <a:latin typeface="Calibri" panose="020F0502020204030204" pitchFamily="34" charset="0"/>
              </a:rPr>
              <a:t>Children and young people (up to 25 years) with SEND</a:t>
            </a:r>
          </a:p>
          <a:p>
            <a:r>
              <a:rPr lang="en-GB" dirty="0">
                <a:latin typeface="Calibri" panose="020F0502020204030204" pitchFamily="34" charset="0"/>
              </a:rPr>
              <a:t>Parents and carers of children with SEND</a:t>
            </a:r>
          </a:p>
          <a:p>
            <a:r>
              <a:rPr lang="en-GB" dirty="0">
                <a:latin typeface="Calibri" panose="020F0502020204030204" pitchFamily="34" charset="0"/>
              </a:rPr>
              <a:t>Practitioners (who might support children, young people or parents to access our service)</a:t>
            </a:r>
          </a:p>
          <a:p>
            <a:endParaRPr lang="en-GB" dirty="0"/>
          </a:p>
        </p:txBody>
      </p:sp>
      <p:pic>
        <p:nvPicPr>
          <p:cNvPr id="6" name="Picture 5">
            <a:hlinkClick r:id="rId2"/>
          </p:cNvPr>
          <p:cNvPicPr>
            <a:picLocks noChangeAspect="1"/>
          </p:cNvPicPr>
          <p:nvPr/>
        </p:nvPicPr>
        <p:blipFill>
          <a:blip r:embed="rId3"/>
          <a:stretch>
            <a:fillRect/>
          </a:stretch>
        </p:blipFill>
        <p:spPr>
          <a:xfrm>
            <a:off x="4358054" y="5029200"/>
            <a:ext cx="3352800" cy="1676400"/>
          </a:xfrm>
          <a:prstGeom prst="rect">
            <a:avLst/>
          </a:prstGeom>
        </p:spPr>
      </p:pic>
      <p:sp>
        <p:nvSpPr>
          <p:cNvPr id="7" name="Rectangle 6"/>
          <p:cNvSpPr/>
          <p:nvPr/>
        </p:nvSpPr>
        <p:spPr>
          <a:xfrm>
            <a:off x="503253" y="6572843"/>
            <a:ext cx="3380862" cy="276999"/>
          </a:xfrm>
          <a:prstGeom prst="rect">
            <a:avLst/>
          </a:prstGeom>
        </p:spPr>
        <p:txBody>
          <a:bodyPr wrap="none">
            <a:spAutoFit/>
          </a:bodyPr>
          <a:lstStyle/>
          <a:p>
            <a:r>
              <a:rPr lang="en-GB" sz="1200" dirty="0">
                <a:latin typeface="Calibri" panose="020F0502020204030204" pitchFamily="34" charset="0"/>
              </a:rPr>
              <a:t>Click on the picture to access the Suffolk SENDIASS </a:t>
            </a:r>
          </a:p>
        </p:txBody>
      </p:sp>
      <p:sp>
        <p:nvSpPr>
          <p:cNvPr id="9" name="Right Arrow 8">
            <a:hlinkClick r:id="rId4" action="ppaction://hlinksldjump"/>
          </p:cNvPr>
          <p:cNvSpPr/>
          <p:nvPr/>
        </p:nvSpPr>
        <p:spPr>
          <a:xfrm>
            <a:off x="10833182" y="6107933"/>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alibri" panose="020F0502020204030204" pitchFamily="34" charset="0"/>
                <a:hlinkClick r:id="rId4" action="ppaction://hlinksldjump"/>
              </a:rPr>
              <a:t>Main Menu</a:t>
            </a:r>
            <a:endParaRPr lang="en-GB" sz="1200" b="1" dirty="0">
              <a:latin typeface="Calibri" panose="020F0502020204030204" pitchFamily="34" charset="0"/>
            </a:endParaRPr>
          </a:p>
        </p:txBody>
      </p:sp>
    </p:spTree>
    <p:extLst>
      <p:ext uri="{BB962C8B-B14F-4D97-AF65-F5344CB8AC3E}">
        <p14:creationId xmlns:p14="http://schemas.microsoft.com/office/powerpoint/2010/main" val="392965566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2837" y="0"/>
            <a:ext cx="8596668" cy="914400"/>
          </a:xfrm>
        </p:spPr>
        <p:txBody>
          <a:bodyPr/>
          <a:lstStyle/>
          <a:p>
            <a:r>
              <a:rPr lang="en-GB" dirty="0">
                <a:latin typeface="Calibri" panose="020F0502020204030204" pitchFamily="34" charset="0"/>
              </a:rPr>
              <a:t>Support for Parents and Carers</a:t>
            </a:r>
          </a:p>
        </p:txBody>
      </p:sp>
      <p:sp>
        <p:nvSpPr>
          <p:cNvPr id="3" name="Content Placeholder 2"/>
          <p:cNvSpPr>
            <a:spLocks noGrp="1"/>
          </p:cNvSpPr>
          <p:nvPr>
            <p:ph idx="1"/>
          </p:nvPr>
        </p:nvSpPr>
        <p:spPr>
          <a:xfrm>
            <a:off x="172837" y="632001"/>
            <a:ext cx="9616736" cy="5107564"/>
          </a:xfrm>
        </p:spPr>
        <p:txBody>
          <a:bodyPr>
            <a:normAutofit fontScale="85000" lnSpcReduction="20000"/>
          </a:bodyPr>
          <a:lstStyle/>
          <a:p>
            <a:pPr marL="0" indent="0">
              <a:buNone/>
            </a:pPr>
            <a:r>
              <a:rPr lang="en-GB" sz="2200" dirty="0"/>
              <a:t>Within school, we have worked with local providers to help parents support their children with reading, maths and online safety.  Please ask at the office for upcoming events.</a:t>
            </a:r>
          </a:p>
          <a:p>
            <a:pPr marL="0" indent="0">
              <a:buNone/>
            </a:pPr>
            <a:r>
              <a:rPr lang="en-GB" sz="2200" dirty="0"/>
              <a:t>The local authority also run classes for parents, please visit the link below for more information.</a:t>
            </a:r>
          </a:p>
          <a:p>
            <a:r>
              <a:rPr lang="en-GB" sz="2200" u="sng" dirty="0">
                <a:hlinkClick r:id="rId2"/>
              </a:rPr>
              <a:t>https://www.suffolk.gov.uk/children-families-and-learning/childcare-information-and-support-for-parents-and-providers/parent-hub/parenting-programmes-overview/parenting-programmes</a:t>
            </a:r>
            <a:r>
              <a:rPr lang="en-GB" sz="2200" dirty="0"/>
              <a:t> </a:t>
            </a:r>
          </a:p>
          <a:p>
            <a:pPr marL="0" indent="0">
              <a:buNone/>
            </a:pPr>
            <a:r>
              <a:rPr lang="en-GB" sz="2200" dirty="0"/>
              <a:t> </a:t>
            </a:r>
          </a:p>
          <a:p>
            <a:r>
              <a:rPr lang="en-GB" sz="2200" dirty="0"/>
              <a:t>The psychology in schools team (NSFT) also provide a regularly updated range of useful parenting workshops. These are available to join as live events or as pre-recorded sessions. </a:t>
            </a:r>
            <a:r>
              <a:rPr lang="en-GB" sz="2200" u="sng" dirty="0">
                <a:hlinkClick r:id="rId3"/>
              </a:rPr>
              <a:t>https://www.nsft.nhs.uk/parent-workshops/</a:t>
            </a:r>
            <a:endParaRPr lang="en-GB" sz="2200" dirty="0"/>
          </a:p>
          <a:p>
            <a:pPr marL="0" indent="0">
              <a:buNone/>
            </a:pPr>
            <a:endParaRPr lang="en-GB" sz="2200" dirty="0"/>
          </a:p>
          <a:p>
            <a:r>
              <a:rPr lang="en-GB" sz="2200" dirty="0"/>
              <a:t>In school we have offered phonics, maths and reading workshops as well as school induction meetings for parents.  Please check out the website newsletters or contact the school office to find out about upcoming events.</a:t>
            </a:r>
          </a:p>
          <a:p>
            <a:pPr marL="0" indent="0">
              <a:buNone/>
            </a:pPr>
            <a:endParaRPr lang="en-GB" sz="2200" dirty="0"/>
          </a:p>
          <a:p>
            <a:r>
              <a:rPr lang="en-GB" sz="2200" dirty="0"/>
              <a:t> </a:t>
            </a:r>
            <a:r>
              <a:rPr lang="en-GB" sz="2200" u="sng" dirty="0">
                <a:hlinkClick r:id="rId4"/>
              </a:rPr>
              <a:t>https://www.suffolk.gov.uk/children-families-and-learning/common-assessment-framework-caf/common-assessment-framework-caf-information-for-families/#tab1</a:t>
            </a:r>
            <a:r>
              <a:rPr lang="en-GB" sz="2200" dirty="0"/>
              <a:t> </a:t>
            </a:r>
          </a:p>
          <a:p>
            <a:endParaRPr lang="en-GB" dirty="0"/>
          </a:p>
        </p:txBody>
      </p:sp>
      <p:sp>
        <p:nvSpPr>
          <p:cNvPr id="9" name="Right Arrow 8">
            <a:hlinkClick r:id="rId5" action="ppaction://hlinksldjump"/>
          </p:cNvPr>
          <p:cNvSpPr/>
          <p:nvPr/>
        </p:nvSpPr>
        <p:spPr>
          <a:xfrm>
            <a:off x="10833182" y="6107933"/>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alibri" panose="020F0502020204030204" pitchFamily="34" charset="0"/>
                <a:hlinkClick r:id="rId5" action="ppaction://hlinksldjump"/>
              </a:rPr>
              <a:t>Main Menu</a:t>
            </a:r>
            <a:endParaRPr lang="en-GB" sz="1200" b="1" dirty="0">
              <a:latin typeface="Calibri" panose="020F0502020204030204" pitchFamily="34" charset="0"/>
            </a:endParaRPr>
          </a:p>
        </p:txBody>
      </p:sp>
    </p:spTree>
    <p:extLst>
      <p:ext uri="{BB962C8B-B14F-4D97-AF65-F5344CB8AC3E}">
        <p14:creationId xmlns:p14="http://schemas.microsoft.com/office/powerpoint/2010/main" val="21825970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2837" y="99436"/>
            <a:ext cx="8596668" cy="914400"/>
          </a:xfrm>
        </p:spPr>
        <p:txBody>
          <a:bodyPr/>
          <a:lstStyle/>
          <a:p>
            <a:r>
              <a:rPr lang="en-GB" dirty="0">
                <a:latin typeface="Calibri" panose="020F0502020204030204" pitchFamily="34" charset="0"/>
              </a:rPr>
              <a:t>Support for Parents and Carers</a:t>
            </a:r>
          </a:p>
        </p:txBody>
      </p:sp>
      <p:sp>
        <p:nvSpPr>
          <p:cNvPr id="3" name="Content Placeholder 2"/>
          <p:cNvSpPr>
            <a:spLocks noGrp="1"/>
          </p:cNvSpPr>
          <p:nvPr>
            <p:ph idx="1"/>
          </p:nvPr>
        </p:nvSpPr>
        <p:spPr>
          <a:xfrm>
            <a:off x="172837" y="778642"/>
            <a:ext cx="9616736" cy="5107564"/>
          </a:xfrm>
        </p:spPr>
        <p:txBody>
          <a:bodyPr>
            <a:normAutofit/>
          </a:bodyPr>
          <a:lstStyle/>
          <a:p>
            <a:pPr marL="0" indent="0">
              <a:buNone/>
            </a:pPr>
            <a:r>
              <a:rPr lang="en-GB" b="1" dirty="0"/>
              <a:t>Please visit the ‘Mental Health and wellbeing page of our website for further information: </a:t>
            </a:r>
            <a:r>
              <a:rPr lang="en-GB" b="1" dirty="0">
                <a:hlinkClick r:id="rId2"/>
              </a:rPr>
              <a:t>https://www.bacton-pri.suffolk.sch.uk/page/?title=Mental+Health+and+Wellbeing&amp;pid=151</a:t>
            </a:r>
            <a:endParaRPr lang="en-GB" b="1" dirty="0"/>
          </a:p>
          <a:p>
            <a:pPr marL="0" indent="0">
              <a:buNone/>
            </a:pPr>
            <a:r>
              <a:rPr lang="en-GB" b="1" dirty="0"/>
              <a:t>Useful websites:</a:t>
            </a:r>
            <a:endParaRPr lang="en-GB" dirty="0"/>
          </a:p>
          <a:p>
            <a:r>
              <a:rPr lang="en-GB" dirty="0"/>
              <a:t>NSPCC - </a:t>
            </a:r>
            <a:r>
              <a:rPr lang="en-GB" u="sng" dirty="0">
                <a:hlinkClick r:id="rId3"/>
              </a:rPr>
              <a:t>https://www.nspcc.org.uk/keeping-children-safe/our-services/</a:t>
            </a:r>
            <a:r>
              <a:rPr lang="en-GB" dirty="0"/>
              <a:t> </a:t>
            </a:r>
          </a:p>
          <a:p>
            <a:r>
              <a:rPr lang="en-GB" dirty="0"/>
              <a:t>Action for Children (parent support - </a:t>
            </a:r>
            <a:r>
              <a:rPr lang="en-GB" u="sng" dirty="0">
                <a:hlinkClick r:id="rId4"/>
              </a:rPr>
              <a:t>https://www.actionforchildren.org.uk/how-we-can-help/get-parenting-support/</a:t>
            </a:r>
            <a:r>
              <a:rPr lang="en-GB" dirty="0"/>
              <a:t> </a:t>
            </a:r>
          </a:p>
          <a:p>
            <a:r>
              <a:rPr lang="en-GB" dirty="0"/>
              <a:t>NHS children’s mental health - </a:t>
            </a:r>
            <a:r>
              <a:rPr lang="en-GB" u="sng" dirty="0">
                <a:hlinkClick r:id="rId5"/>
              </a:rPr>
              <a:t>https://www.nhs.uk/every-mind-matters/supporting-others/childrens-mental-health/</a:t>
            </a:r>
            <a:r>
              <a:rPr lang="en-GB" dirty="0"/>
              <a:t> </a:t>
            </a:r>
          </a:p>
          <a:p>
            <a:r>
              <a:rPr lang="en-GB" dirty="0"/>
              <a:t>NHS parent’s mental health - </a:t>
            </a:r>
            <a:r>
              <a:rPr lang="en-GB" u="sng" dirty="0">
                <a:hlinkClick r:id="rId6"/>
              </a:rPr>
              <a:t>https://www.nhs.uk/every-mind-matters/supporting-others/childrens-mental-health/#your-own-mental-health</a:t>
            </a:r>
            <a:endParaRPr lang="en-GB" dirty="0"/>
          </a:p>
          <a:p>
            <a:r>
              <a:rPr lang="en-GB" dirty="0"/>
              <a:t>National Autistic Society - </a:t>
            </a:r>
            <a:r>
              <a:rPr lang="en-GB" u="sng" dirty="0">
                <a:hlinkClick r:id="rId7"/>
              </a:rPr>
              <a:t>https://www.autism.org.uk/</a:t>
            </a:r>
            <a:r>
              <a:rPr lang="en-GB" dirty="0"/>
              <a:t> </a:t>
            </a:r>
          </a:p>
          <a:p>
            <a:r>
              <a:rPr lang="en-GB" dirty="0"/>
              <a:t>Suffolk school nursing service </a:t>
            </a:r>
            <a:r>
              <a:rPr lang="en-GB" u="sng" dirty="0">
                <a:hlinkClick r:id="rId8"/>
              </a:rPr>
              <a:t>https://www.suffolk.gov.uk/children-families-and-learning/childrens-health/school-nursing-service</a:t>
            </a:r>
            <a:endParaRPr lang="en-GB" dirty="0"/>
          </a:p>
          <a:p>
            <a:r>
              <a:rPr lang="en-GB" dirty="0"/>
              <a:t>The Solihull approach, parenting support- </a:t>
            </a:r>
            <a:r>
              <a:rPr lang="en-GB" u="sng" dirty="0">
                <a:hlinkClick r:id="rId9"/>
              </a:rPr>
              <a:t>https://solihullapproachparenting.com/</a:t>
            </a:r>
            <a:r>
              <a:rPr lang="en-GB" dirty="0"/>
              <a:t> </a:t>
            </a:r>
          </a:p>
        </p:txBody>
      </p:sp>
      <p:sp>
        <p:nvSpPr>
          <p:cNvPr id="9" name="Right Arrow 8">
            <a:hlinkClick r:id="rId10" action="ppaction://hlinksldjump"/>
          </p:cNvPr>
          <p:cNvSpPr/>
          <p:nvPr/>
        </p:nvSpPr>
        <p:spPr>
          <a:xfrm>
            <a:off x="10833182" y="6107933"/>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alibri" panose="020F0502020204030204" pitchFamily="34" charset="0"/>
                <a:hlinkClick r:id="rId10" action="ppaction://hlinksldjump"/>
              </a:rPr>
              <a:t>Main Menu</a:t>
            </a:r>
            <a:endParaRPr lang="en-GB" sz="1200" b="1" dirty="0">
              <a:latin typeface="Calibri" panose="020F0502020204030204" pitchFamily="34" charset="0"/>
            </a:endParaRPr>
          </a:p>
        </p:txBody>
      </p:sp>
    </p:spTree>
    <p:extLst>
      <p:ext uri="{BB962C8B-B14F-4D97-AF65-F5344CB8AC3E}">
        <p14:creationId xmlns:p14="http://schemas.microsoft.com/office/powerpoint/2010/main" val="2350999905"/>
      </p:ext>
    </p:extLst>
  </p:cSld>
  <p:clrMapOvr>
    <a:masterClrMapping/>
  </p:clrMapOvr>
</p:sld>
</file>

<file path=ppt/theme/theme1.xml><?xml version="1.0" encoding="utf-8"?>
<a:theme xmlns:a="http://schemas.openxmlformats.org/drawingml/2006/main" name="Facet">
  <a:themeElements>
    <a:clrScheme name="Red">
      <a:dk1>
        <a:sysClr val="windowText" lastClr="000000"/>
      </a:dk1>
      <a:lt1>
        <a:sysClr val="window" lastClr="FFFFFF"/>
      </a:lt1>
      <a:dk2>
        <a:srgbClr val="323232"/>
      </a:dk2>
      <a:lt2>
        <a:srgbClr val="E5C243"/>
      </a:lt2>
      <a:accent1>
        <a:srgbClr val="A5300F"/>
      </a:accent1>
      <a:accent2>
        <a:srgbClr val="D55816"/>
      </a:accent2>
      <a:accent3>
        <a:srgbClr val="E19825"/>
      </a:accent3>
      <a:accent4>
        <a:srgbClr val="B19C7D"/>
      </a:accent4>
      <a:accent5>
        <a:srgbClr val="7F5F52"/>
      </a:accent5>
      <a:accent6>
        <a:srgbClr val="B27D49"/>
      </a:accent6>
      <a:hlink>
        <a:srgbClr val="6B9F25"/>
      </a:hlink>
      <a:folHlink>
        <a:srgbClr val="B26B0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4296e8ca-c71a-4700-a46e-cf4f3a61f729"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840EA0F14A212A45AB2DC37851BF4C21" ma:contentTypeVersion="18" ma:contentTypeDescription="Create a new document." ma:contentTypeScope="" ma:versionID="06dbe06bc31cc3ee5857e880dc010f56">
  <xsd:schema xmlns:xsd="http://www.w3.org/2001/XMLSchema" xmlns:xs="http://www.w3.org/2001/XMLSchema" xmlns:p="http://schemas.microsoft.com/office/2006/metadata/properties" xmlns:ns3="74bdd36d-a4ab-4bc3-be03-892e230d8683" xmlns:ns4="4296e8ca-c71a-4700-a46e-cf4f3a61f729" targetNamespace="http://schemas.microsoft.com/office/2006/metadata/properties" ma:root="true" ma:fieldsID="4436d8bd1dacf21f672a28dfad0818f1" ns3:_="" ns4:_="">
    <xsd:import namespace="74bdd36d-a4ab-4bc3-be03-892e230d8683"/>
    <xsd:import namespace="4296e8ca-c71a-4700-a46e-cf4f3a61f729"/>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DateTaken" minOccurs="0"/>
                <xsd:element ref="ns4:MediaServiceAutoKeyPoints" minOccurs="0"/>
                <xsd:element ref="ns4:MediaServiceKeyPoints" minOccurs="0"/>
                <xsd:element ref="ns4:MediaServiceAutoTags" minOccurs="0"/>
                <xsd:element ref="ns4:MediaServiceGenerationTime" minOccurs="0"/>
                <xsd:element ref="ns4:MediaServiceEventHashCode" minOccurs="0"/>
                <xsd:element ref="ns4:MediaServiceOCR" minOccurs="0"/>
                <xsd:element ref="ns4:MediaLengthInSeconds" minOccurs="0"/>
                <xsd:element ref="ns4:_activity" minOccurs="0"/>
                <xsd:element ref="ns4:MediaServiceObjectDetectorVersions" minOccurs="0"/>
                <xsd:element ref="ns4:MediaServiceSearchProperties" minOccurs="0"/>
                <xsd:element ref="ns4:MediaServiceSystemTags" minOccurs="0"/>
                <xsd:element ref="ns4: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4bdd36d-a4ab-4bc3-be03-892e230d8683"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296e8ca-c71a-4700-a46e-cf4f3a61f729"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description="" ma:hidden="true" ma:indexed="true" ma:internalName="MediaServiceDateTaken"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AutoTags" ma:index="16" nillable="true" ma:displayName="Tags" ma:internalName="MediaServiceAutoTags"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LengthInSeconds" ma:index="20" nillable="true" ma:displayName="MediaLengthInSeconds" ma:hidden="true" ma:internalName="MediaLengthInSeconds" ma:readOnly="true">
      <xsd:simpleType>
        <xsd:restriction base="dms:Unknown"/>
      </xsd:simpleType>
    </xsd:element>
    <xsd:element name="_activity" ma:index="21" nillable="true" ma:displayName="_activity" ma:hidden="true" ma:internalName="_activity">
      <xsd:simpleType>
        <xsd:restriction base="dms:Note"/>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element name="MediaServiceSearchProperties" ma:index="23" nillable="true" ma:displayName="MediaServiceSearchProperties" ma:hidden="true" ma:internalName="MediaServiceSearchProperties" ma:readOnly="true">
      <xsd:simpleType>
        <xsd:restriction base="dms:Note"/>
      </xsd:simpleType>
    </xsd:element>
    <xsd:element name="MediaServiceSystemTags" ma:index="24" nillable="true" ma:displayName="MediaServiceSystemTags" ma:hidden="true" ma:internalName="MediaServiceSystemTags" ma:readOnly="true">
      <xsd:simpleType>
        <xsd:restriction base="dms:Note"/>
      </xsd:simpleType>
    </xsd:element>
    <xsd:element name="MediaServiceLocation" ma:index="25" nillable="true" ma:displayName="Location" ma:indexed="true"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BFC5EA0-4590-45CB-A532-59A5D99F11B7}">
  <ds:schemaRefs>
    <ds:schemaRef ds:uri="http://schemas.microsoft.com/office/infopath/2007/PartnerControls"/>
    <ds:schemaRef ds:uri="http://purl.org/dc/dcmitype/"/>
    <ds:schemaRef ds:uri="http://purl.org/dc/terms/"/>
    <ds:schemaRef ds:uri="http://schemas.microsoft.com/office/2006/documentManagement/types"/>
    <ds:schemaRef ds:uri="http://schemas.microsoft.com/office/2006/metadata/properties"/>
    <ds:schemaRef ds:uri="http://www.w3.org/XML/1998/namespace"/>
    <ds:schemaRef ds:uri="74bdd36d-a4ab-4bc3-be03-892e230d8683"/>
    <ds:schemaRef ds:uri="http://schemas.openxmlformats.org/package/2006/metadata/core-properties"/>
    <ds:schemaRef ds:uri="4296e8ca-c71a-4700-a46e-cf4f3a61f729"/>
    <ds:schemaRef ds:uri="http://purl.org/dc/elements/1.1/"/>
  </ds:schemaRefs>
</ds:datastoreItem>
</file>

<file path=customXml/itemProps2.xml><?xml version="1.0" encoding="utf-8"?>
<ds:datastoreItem xmlns:ds="http://schemas.openxmlformats.org/officeDocument/2006/customXml" ds:itemID="{6D9A622B-FE92-46AD-A558-185E3069686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4bdd36d-a4ab-4bc3-be03-892e230d8683"/>
    <ds:schemaRef ds:uri="4296e8ca-c71a-4700-a46e-cf4f3a61f72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866ED07-B332-4441-BAD3-0853E07F1D6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6854</TotalTime>
  <Words>5884</Words>
  <Application>Microsoft Office PowerPoint</Application>
  <PresentationFormat>Widescreen</PresentationFormat>
  <Paragraphs>337</Paragraphs>
  <Slides>33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33</vt:i4>
      </vt:variant>
    </vt:vector>
  </HeadingPairs>
  <TitlesOfParts>
    <vt:vector size="40" baseType="lpstr">
      <vt:lpstr>Arial</vt:lpstr>
      <vt:lpstr>Calibri</vt:lpstr>
      <vt:lpstr>Calibri Light</vt:lpstr>
      <vt:lpstr>Times New Roman</vt:lpstr>
      <vt:lpstr>Twinkl</vt:lpstr>
      <vt:lpstr>Wingdings 3</vt:lpstr>
      <vt:lpstr>Facet</vt:lpstr>
      <vt:lpstr>Bacton Primary School     SEN Information Report</vt:lpstr>
      <vt:lpstr>PowerPoint Presentation</vt:lpstr>
      <vt:lpstr>Our Vision </vt:lpstr>
      <vt:lpstr>What are Special Educational Needs (SEN)?</vt:lpstr>
      <vt:lpstr>What types of SEN does the school provide for?</vt:lpstr>
      <vt:lpstr>PowerPoint Presentation</vt:lpstr>
      <vt:lpstr>PowerPoint Presentation</vt:lpstr>
      <vt:lpstr>PowerPoint Presentation</vt:lpstr>
      <vt:lpstr>PowerPoint Presentation</vt:lpstr>
      <vt:lpstr>PowerPoint Presentation</vt:lpstr>
      <vt:lpstr>Which staff will support my child, and what training have they had?</vt:lpstr>
      <vt:lpstr>What should I do if I think my child has SEN?</vt:lpstr>
      <vt:lpstr>How will the school know if my child needs SEN support? </vt:lpstr>
      <vt:lpstr>How will the school measure my child’s progress?</vt:lpstr>
      <vt:lpstr>How will I be involved in decisions made about my child’s education? </vt:lpstr>
      <vt:lpstr>How will the school adapt its teaching for my child?  </vt:lpstr>
      <vt:lpstr>How will the school adapt its teaching for my child?  </vt:lpstr>
      <vt:lpstr>How will the school adapt its teaching for my child?  </vt:lpstr>
      <vt:lpstr>How will the school adapt its teaching for my child?  </vt:lpstr>
      <vt:lpstr>How will the school evaluate whether the support in place is helping my child?</vt:lpstr>
      <vt:lpstr>How will the school resources be secured for my child?</vt:lpstr>
      <vt:lpstr>How will the school make sure my child is included in activities alongside pupils who don’t have SEN? </vt:lpstr>
      <vt:lpstr>How does the school make sure the admissions process is fair for pupils with SEN or a disability?  </vt:lpstr>
      <vt:lpstr>How does the school support pupils with disabilities?</vt:lpstr>
      <vt:lpstr>How will the school support my child’s mental health and emotional and social development? </vt:lpstr>
      <vt:lpstr>What support will be available for my child as they transition between classes or settings or in preparing for adulthood? </vt:lpstr>
      <vt:lpstr>What support is in place for looked-after and previously looked-after children with SEN? </vt:lpstr>
      <vt:lpstr>What if I am not happy with a decision or what is happening for my child? </vt:lpstr>
      <vt:lpstr>Glossary</vt:lpstr>
      <vt:lpstr>Suffolk Local Offer</vt:lpstr>
      <vt:lpstr>Suffolk SENDIASS </vt:lpstr>
      <vt:lpstr>Support for Parents and Carers</vt:lpstr>
      <vt:lpstr>Support for Parents and Carers</vt:lpstr>
    </vt:vector>
  </TitlesOfParts>
  <Company>John Milton Academy Trust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Cedars Park Primary     SEND Information Report</dc:title>
  <dc:creator>Fiona Scarlett;AThomas@bactonschool.org.uk</dc:creator>
  <cp:lastModifiedBy>Angela Thomas</cp:lastModifiedBy>
  <cp:revision>67</cp:revision>
  <dcterms:created xsi:type="dcterms:W3CDTF">2022-07-22T12:51:32Z</dcterms:created>
  <dcterms:modified xsi:type="dcterms:W3CDTF">2026-10-14T09:30:14Z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0x010100840EA0F14A212A45AB2DC37851BF4C21</vt:lpwstr>
  </property>
</Properties>
</file>